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Source Han Sans KR Bold" charset="1" panose="020B0800000000000000"/>
      <p:regular r:id="rId43"/>
    </p:embeddedFont>
    <p:embeddedFont>
      <p:font typeface="Cabin" charset="1" panose="00000500000000000000"/>
      <p:regular r:id="rId44"/>
    </p:embeddedFont>
    <p:embeddedFont>
      <p:font typeface="Source Han Sans KR" charset="1" panose="020B0400000000000000"/>
      <p:regular r:id="rId45"/>
    </p:embeddedFont>
    <p:embeddedFont>
      <p:font typeface="Source Han Sans KR Medium" charset="1" panose="020B0600000000000000"/>
      <p:regular r:id="rId46"/>
    </p:embeddedFont>
    <p:embeddedFont>
      <p:font typeface="Cabin Bold" charset="1" panose="00000800000000000000"/>
      <p:regular r:id="rId47"/>
    </p:embeddedFont>
    <p:embeddedFont>
      <p:font typeface="210 도시락" charset="1" panose="02020603020101020101"/>
      <p:regular r:id="rId48"/>
    </p:embeddedFont>
    <p:embeddedFont>
      <p:font typeface="Noto Sans" charset="1" panose="020B0502040504020204"/>
      <p:regular r:id="rId49"/>
    </p:embeddedFont>
    <p:embeddedFont>
      <p:font typeface="TAN Headline" charset="1" panose="00000000000000000000"/>
      <p:regular r:id="rId50"/>
    </p:embeddedFont>
    <p:embeddedFont>
      <p:font typeface="Fraunces" charset="1" panose="00000000000000000000"/>
      <p:regular r:id="rId51"/>
    </p:embeddedFont>
    <p:embeddedFont>
      <p:font typeface="Arimo Bold" charset="1" panose="020B0704020202020204"/>
      <p:regular r:id="rId55"/>
    </p:embeddedFont>
    <p:embeddedFont>
      <p:font typeface="TT Rounds Condensed Bold" charset="1" panose="02000806030000020003"/>
      <p:regular r:id="rId56"/>
    </p:embeddedFont>
    <p:embeddedFont>
      <p:font typeface="Montserrat Ultra-Bold" charset="1" panose="000009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Slides/notesSlide2.xml" Type="http://schemas.openxmlformats.org/officeDocument/2006/relationships/notesSlide"/><Relationship Id="rId58" Target="notesSlides/notesSlide3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4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71619"/>
            <a:chOff x="0" y="0"/>
            <a:chExt cx="4816593" cy="308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8575"/>
            </a:xfrm>
            <a:custGeom>
              <a:avLst/>
              <a:gdLst/>
              <a:ahLst/>
              <a:cxnLst/>
              <a:rect r="r" b="b" t="t" l="l"/>
              <a:pathLst>
                <a:path h="3085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8575"/>
                  </a:lnTo>
                  <a:lnTo>
                    <a:pt x="0" y="308575"/>
                  </a:lnTo>
                  <a:close/>
                </a:path>
              </a:pathLst>
            </a:custGeom>
            <a:solidFill>
              <a:srgbClr val="0F7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6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90009" y="2516896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0231" y="4317956"/>
            <a:ext cx="533474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READY2RUN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49503" y="8929688"/>
            <a:ext cx="299635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Cabin"/>
                <a:ea typeface="Cabin"/>
                <a:cs typeface="Cabin"/>
                <a:sym typeface="Cabin"/>
              </a:rPr>
              <a:t>RUNNING MACHINES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93322" y="413204"/>
            <a:ext cx="12526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2024.10.16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231" y="4092531"/>
            <a:ext cx="315195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242F"/>
                </a:solidFill>
                <a:latin typeface="Cabin"/>
                <a:ea typeface="Cabin"/>
                <a:cs typeface="Cabin"/>
                <a:sym typeface="Cabin"/>
              </a:rPr>
              <a:t>오픈소스 소프트웨어 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81583"/>
            <a:ext cx="1950021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2020110498 정호원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2021111509 박서영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2022113107 설현아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2021112410 양희진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2021111547 최주원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325019" y="942975"/>
            <a:ext cx="12235906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51740" y="1887588"/>
            <a:ext cx="11984521" cy="6756274"/>
          </a:xfrm>
          <a:custGeom>
            <a:avLst/>
            <a:gdLst/>
            <a:ahLst/>
            <a:cxnLst/>
            <a:rect r="r" b="b" t="t" l="l"/>
            <a:pathLst>
              <a:path h="6756274" w="11984521">
                <a:moveTo>
                  <a:pt x="0" y="0"/>
                </a:moveTo>
                <a:lnTo>
                  <a:pt x="11984520" y="0"/>
                </a:lnTo>
                <a:lnTo>
                  <a:pt x="11984520" y="6756274"/>
                </a:lnTo>
                <a:lnTo>
                  <a:pt x="0" y="675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5657" y="5143500"/>
            <a:ext cx="224931" cy="235011"/>
          </a:xfrm>
          <a:custGeom>
            <a:avLst/>
            <a:gdLst/>
            <a:ahLst/>
            <a:cxnLst/>
            <a:rect r="r" b="b" t="t" l="l"/>
            <a:pathLst>
              <a:path h="235011" w="224931">
                <a:moveTo>
                  <a:pt x="0" y="0"/>
                </a:moveTo>
                <a:lnTo>
                  <a:pt x="224931" y="0"/>
                </a:lnTo>
                <a:lnTo>
                  <a:pt x="224931" y="235011"/>
                </a:lnTo>
                <a:lnTo>
                  <a:pt x="0" y="23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0" t="-5013" r="-4979" b="-9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65150"/>
            <a:ext cx="40231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앱과의 차별점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4811" y="15116175"/>
            <a:ext cx="16852875" cy="19050"/>
            <a:chOff x="0" y="0"/>
            <a:chExt cx="22470500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745132" y="3363064"/>
            <a:ext cx="79865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맞춤형 러닝 코스 추천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34860" y="3301051"/>
            <a:ext cx="1317527" cy="1490947"/>
          </a:xfrm>
          <a:custGeom>
            <a:avLst/>
            <a:gdLst/>
            <a:ahLst/>
            <a:cxnLst/>
            <a:rect r="r" b="b" t="t" l="l"/>
            <a:pathLst>
              <a:path h="1490947" w="1317527">
                <a:moveTo>
                  <a:pt x="0" y="0"/>
                </a:moveTo>
                <a:lnTo>
                  <a:pt x="1317527" y="0"/>
                </a:lnTo>
                <a:lnTo>
                  <a:pt x="1317527" y="1490947"/>
                </a:lnTo>
                <a:lnTo>
                  <a:pt x="0" y="149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4860" y="3484508"/>
            <a:ext cx="1317527" cy="111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5852" b="true">
                <a:solidFill>
                  <a:srgbClr val="0F71FC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5132" y="4132869"/>
            <a:ext cx="12608008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위치, 선호도, 날씨 등을 반영해 최적의 러닝 코스를 추천하며, 러닝 기록을 마이페이지에 저장하고 코스 추천에 반영한다.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5132" y="5858615"/>
            <a:ext cx="79865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커뮤니티 기반 상호작용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34860" y="5739451"/>
            <a:ext cx="1317527" cy="1490947"/>
          </a:xfrm>
          <a:custGeom>
            <a:avLst/>
            <a:gdLst/>
            <a:ahLst/>
            <a:cxnLst/>
            <a:rect r="r" b="b" t="t" l="l"/>
            <a:pathLst>
              <a:path h="1490947" w="1317527">
                <a:moveTo>
                  <a:pt x="0" y="0"/>
                </a:moveTo>
                <a:lnTo>
                  <a:pt x="1317527" y="0"/>
                </a:lnTo>
                <a:lnTo>
                  <a:pt x="1317527" y="1490947"/>
                </a:lnTo>
                <a:lnTo>
                  <a:pt x="0" y="149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4860" y="5922908"/>
            <a:ext cx="1317527" cy="111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5852" b="true">
                <a:solidFill>
                  <a:srgbClr val="0F71FC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5132" y="6571268"/>
            <a:ext cx="12608008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러닝 경로를 등록하고 공유할 수 있으며, 러닝 관련 행사나 장비 리뷰를 통해 커뮤니티 활동을 촉진한다.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환경적 정보나 러닝 관련 정책 등을 공지하여 러닝을 함에 있어서 발생할 수 있는 문제를 사전에 방지한다.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단체 채팅 기능을 활용해 크루 간의 소통을 원활히 한다.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08050" y="9569425"/>
            <a:ext cx="16852875" cy="19050"/>
            <a:chOff x="0" y="0"/>
            <a:chExt cx="22470500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5620478" y="952500"/>
            <a:ext cx="1194044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474486" y="574675"/>
            <a:ext cx="3555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앱의 개선점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173973" y="4538527"/>
            <a:ext cx="794005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3. 제약 조건 및 대안 도출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88950"/>
            <a:ext cx="9664700" cy="7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설계의 현실적 제한요소(제약조건)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96275" y="942974"/>
            <a:ext cx="9274175" cy="19051"/>
            <a:chOff x="0" y="0"/>
            <a:chExt cx="12365567" cy="254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0"/>
              <a:ext cx="12340209" cy="25400"/>
            </a:xfrm>
            <a:custGeom>
              <a:avLst/>
              <a:gdLst/>
              <a:ahLst/>
              <a:cxnLst/>
              <a:rect r="r" b="b" t="t" l="l"/>
              <a:pathLst>
                <a:path h="25400" w="12340209">
                  <a:moveTo>
                    <a:pt x="0" y="0"/>
                  </a:moveTo>
                  <a:lnTo>
                    <a:pt x="12340209" y="0"/>
                  </a:lnTo>
                  <a:lnTo>
                    <a:pt x="12340209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44811" y="15116175"/>
            <a:ext cx="16852875" cy="19050"/>
            <a:chOff x="0" y="0"/>
            <a:chExt cx="22470500" cy="2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45132" y="2342966"/>
            <a:ext cx="7986550" cy="5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및 데이터 확보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34860" y="2280953"/>
            <a:ext cx="1317527" cy="1490947"/>
          </a:xfrm>
          <a:custGeom>
            <a:avLst/>
            <a:gdLst/>
            <a:ahLst/>
            <a:cxnLst/>
            <a:rect r="r" b="b" t="t" l="l"/>
            <a:pathLst>
              <a:path h="1490947" w="1317527">
                <a:moveTo>
                  <a:pt x="0" y="0"/>
                </a:moveTo>
                <a:lnTo>
                  <a:pt x="1317527" y="0"/>
                </a:lnTo>
                <a:lnTo>
                  <a:pt x="1317527" y="1490947"/>
                </a:lnTo>
                <a:lnTo>
                  <a:pt x="0" y="149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4860" y="2464410"/>
            <a:ext cx="1317527" cy="111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5852" b="true">
                <a:solidFill>
                  <a:srgbClr val="0F71FC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5132" y="3093720"/>
            <a:ext cx="12608008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앱 서비스 초기 단계에는 사용자 수가 충분하지 않아 러닝 코스 추천 시스템의 추천 범위가 한정된다.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따라서 개발 단계에서 충분한 데이터를 확보해 두어야 하고, 서비스 출시 후 많은 사용자 확보 및 유치가 중요하다.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5132" y="4838516"/>
            <a:ext cx="7986550" cy="4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서울 지역 한정 서비스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34860" y="4719353"/>
            <a:ext cx="1317527" cy="1490947"/>
          </a:xfrm>
          <a:custGeom>
            <a:avLst/>
            <a:gdLst/>
            <a:ahLst/>
            <a:cxnLst/>
            <a:rect r="r" b="b" t="t" l="l"/>
            <a:pathLst>
              <a:path h="1490947" w="1317527">
                <a:moveTo>
                  <a:pt x="0" y="0"/>
                </a:moveTo>
                <a:lnTo>
                  <a:pt x="1317527" y="0"/>
                </a:lnTo>
                <a:lnTo>
                  <a:pt x="1317527" y="1490947"/>
                </a:lnTo>
                <a:lnTo>
                  <a:pt x="0" y="149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34860" y="4902810"/>
            <a:ext cx="1317527" cy="111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5852" b="true">
                <a:solidFill>
                  <a:srgbClr val="0F71FC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5132" y="5532120"/>
            <a:ext cx="12608008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 데이터 수집의 한계로 인해 서울 지역만을 대상으로 서비스를 개발할 예정이다.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하나의 지역에 특화된 데이터를 통해 서비스를 완성하고, 추후 여건이 마련된다면 다른 지역으로 서비스를 확장하고자 한다.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5132" y="7219766"/>
            <a:ext cx="7986550" cy="5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신뢰성 검증을 위한 추가 정보 수집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934860" y="7157753"/>
            <a:ext cx="1317527" cy="1490947"/>
          </a:xfrm>
          <a:custGeom>
            <a:avLst/>
            <a:gdLst/>
            <a:ahLst/>
            <a:cxnLst/>
            <a:rect r="r" b="b" t="t" l="l"/>
            <a:pathLst>
              <a:path h="1490947" w="1317527">
                <a:moveTo>
                  <a:pt x="0" y="0"/>
                </a:moveTo>
                <a:lnTo>
                  <a:pt x="1317527" y="0"/>
                </a:lnTo>
                <a:lnTo>
                  <a:pt x="1317527" y="1490947"/>
                </a:lnTo>
                <a:lnTo>
                  <a:pt x="0" y="149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4860" y="7341210"/>
            <a:ext cx="1317527" cy="111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5852" b="true">
                <a:solidFill>
                  <a:srgbClr val="0F71FC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45132" y="7970520"/>
            <a:ext cx="1260800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등록한 모든 데이터를 현장에서 직접 확인할 수 없기에 정보 불확실성에 </a:t>
            </a: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 위험도가 존재한다.</a:t>
            </a:r>
          </a:p>
          <a:p>
            <a:pPr algn="l">
              <a:lnSpc>
                <a:spcPts val="252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708050" y="9569425"/>
            <a:ext cx="16852875" cy="19050"/>
            <a:chOff x="0" y="0"/>
            <a:chExt cx="22470500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4388" y="2244437"/>
            <a:ext cx="1602332" cy="3464503"/>
          </a:xfrm>
          <a:custGeom>
            <a:avLst/>
            <a:gdLst/>
            <a:ahLst/>
            <a:cxnLst/>
            <a:rect r="r" b="b" t="t" l="l"/>
            <a:pathLst>
              <a:path h="3464503" w="1602332">
                <a:moveTo>
                  <a:pt x="0" y="0"/>
                </a:moveTo>
                <a:lnTo>
                  <a:pt x="1602333" y="0"/>
                </a:lnTo>
                <a:lnTo>
                  <a:pt x="1602333" y="3464502"/>
                </a:lnTo>
                <a:lnTo>
                  <a:pt x="0" y="346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986" y="2244437"/>
            <a:ext cx="1602332" cy="3464503"/>
          </a:xfrm>
          <a:custGeom>
            <a:avLst/>
            <a:gdLst/>
            <a:ahLst/>
            <a:cxnLst/>
            <a:rect r="r" b="b" t="t" l="l"/>
            <a:pathLst>
              <a:path h="3464503" w="1602332">
                <a:moveTo>
                  <a:pt x="0" y="0"/>
                </a:moveTo>
                <a:lnTo>
                  <a:pt x="1602333" y="0"/>
                </a:lnTo>
                <a:lnTo>
                  <a:pt x="1602333" y="3464502"/>
                </a:lnTo>
                <a:lnTo>
                  <a:pt x="0" y="346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5555" y="5113673"/>
            <a:ext cx="1602332" cy="3464503"/>
          </a:xfrm>
          <a:custGeom>
            <a:avLst/>
            <a:gdLst/>
            <a:ahLst/>
            <a:cxnLst/>
            <a:rect r="r" b="b" t="t" l="l"/>
            <a:pathLst>
              <a:path h="3464503" w="1602332">
                <a:moveTo>
                  <a:pt x="0" y="0"/>
                </a:moveTo>
                <a:lnTo>
                  <a:pt x="1602332" y="0"/>
                </a:lnTo>
                <a:lnTo>
                  <a:pt x="1602332" y="3464502"/>
                </a:lnTo>
                <a:lnTo>
                  <a:pt x="0" y="346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2831" y="5113673"/>
            <a:ext cx="1602332" cy="3464503"/>
          </a:xfrm>
          <a:custGeom>
            <a:avLst/>
            <a:gdLst/>
            <a:ahLst/>
            <a:cxnLst/>
            <a:rect r="r" b="b" t="t" l="l"/>
            <a:pathLst>
              <a:path h="3464503" w="1602332">
                <a:moveTo>
                  <a:pt x="0" y="0"/>
                </a:moveTo>
                <a:lnTo>
                  <a:pt x="1602333" y="0"/>
                </a:lnTo>
                <a:lnTo>
                  <a:pt x="1602333" y="3464502"/>
                </a:lnTo>
                <a:lnTo>
                  <a:pt x="0" y="346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19687" y="1602475"/>
            <a:ext cx="4919816" cy="5049626"/>
          </a:xfrm>
          <a:custGeom>
            <a:avLst/>
            <a:gdLst/>
            <a:ahLst/>
            <a:cxnLst/>
            <a:rect r="r" b="b" t="t" l="l"/>
            <a:pathLst>
              <a:path h="5049626" w="4919816">
                <a:moveTo>
                  <a:pt x="0" y="0"/>
                </a:moveTo>
                <a:lnTo>
                  <a:pt x="4919816" y="0"/>
                </a:lnTo>
                <a:lnTo>
                  <a:pt x="4919816" y="5049626"/>
                </a:lnTo>
                <a:lnTo>
                  <a:pt x="0" y="5049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7717" y="3220863"/>
            <a:ext cx="4450506" cy="5075362"/>
          </a:xfrm>
          <a:custGeom>
            <a:avLst/>
            <a:gdLst/>
            <a:ahLst/>
            <a:cxnLst/>
            <a:rect r="r" b="b" t="t" l="l"/>
            <a:pathLst>
              <a:path h="5075362" w="4450506">
                <a:moveTo>
                  <a:pt x="0" y="0"/>
                </a:moveTo>
                <a:lnTo>
                  <a:pt x="4450506" y="0"/>
                </a:lnTo>
                <a:lnTo>
                  <a:pt x="4450506" y="5075361"/>
                </a:lnTo>
                <a:lnTo>
                  <a:pt x="0" y="507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3152877" y="942975"/>
            <a:ext cx="14408048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대안 도출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358298" y="4573373"/>
            <a:ext cx="3532727" cy="10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1035" indent="-335518" lvl="1">
              <a:lnSpc>
                <a:spcPts val="4351"/>
              </a:lnSpc>
              <a:buFont typeface="Arial"/>
              <a:buChar char="•"/>
            </a:pPr>
            <a:r>
              <a:rPr lang="en-US" b="true" sz="3108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코스 수집</a:t>
            </a:r>
          </a:p>
          <a:p>
            <a:pPr algn="ctr" marL="671035" indent="-335518" lvl="1">
              <a:lnSpc>
                <a:spcPts val="43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8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입력 받기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350702" y="2520315"/>
            <a:ext cx="2651460" cy="524637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9458157" y="5143500"/>
            <a:ext cx="214118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2393256" y="3086100"/>
            <a:ext cx="6910210" cy="4114800"/>
            <a:chOff x="0" y="0"/>
            <a:chExt cx="9213614" cy="548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13614" cy="5486400"/>
            </a:xfrm>
            <a:custGeom>
              <a:avLst/>
              <a:gdLst/>
              <a:ahLst/>
              <a:cxnLst/>
              <a:rect r="r" b="b" t="t" l="l"/>
              <a:pathLst>
                <a:path h="5486400" w="9213614">
                  <a:moveTo>
                    <a:pt x="0" y="0"/>
                  </a:moveTo>
                  <a:lnTo>
                    <a:pt x="9213614" y="0"/>
                  </a:lnTo>
                  <a:lnTo>
                    <a:pt x="921361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flipV="true">
            <a:off x="3152877" y="942975"/>
            <a:ext cx="14408048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대안 도출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52754" y="7472699"/>
            <a:ext cx="1791213" cy="10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1"/>
              </a:lnSpc>
              <a:spcBef>
                <a:spcPct val="0"/>
              </a:spcBef>
            </a:pPr>
            <a:r>
              <a:rPr lang="en-US" b="true" sz="3108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6416" y="7985677"/>
            <a:ext cx="2980032" cy="5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1"/>
              </a:lnSpc>
              <a:spcBef>
                <a:spcPct val="0"/>
              </a:spcBef>
            </a:pPr>
            <a:r>
              <a:rPr lang="en-US" b="true" sz="3108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Application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966445" y="4552950"/>
            <a:ext cx="63551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4. 개발 목표 및 내용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5113" y="2712635"/>
            <a:ext cx="1364993" cy="1342261"/>
            <a:chOff x="0" y="0"/>
            <a:chExt cx="1819991" cy="178968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819991" cy="1789681"/>
              <a:chOff x="0" y="0"/>
              <a:chExt cx="256946" cy="25266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6946" cy="252667"/>
              </a:xfrm>
              <a:custGeom>
                <a:avLst/>
                <a:gdLst/>
                <a:ahLst/>
                <a:cxnLst/>
                <a:rect r="r" b="b" t="t" l="l"/>
                <a:pathLst>
                  <a:path h="252667" w="256946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84691"/>
              <a:ext cx="1819991" cy="1337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89"/>
                </a:lnSpc>
                <a:spcBef>
                  <a:spcPct val="0"/>
                </a:spcBef>
              </a:pPr>
              <a:r>
                <a:rPr lang="en-US" b="true" sz="6064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5113" y="5234286"/>
            <a:ext cx="1364993" cy="1342261"/>
            <a:chOff x="0" y="0"/>
            <a:chExt cx="1819991" cy="178968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19991" cy="1789681"/>
              <a:chOff x="0" y="0"/>
              <a:chExt cx="256946" cy="25266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6946" cy="252667"/>
              </a:xfrm>
              <a:custGeom>
                <a:avLst/>
                <a:gdLst/>
                <a:ahLst/>
                <a:cxnLst/>
                <a:rect r="r" b="b" t="t" l="l"/>
                <a:pathLst>
                  <a:path h="252667" w="256946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84691"/>
              <a:ext cx="1819991" cy="1337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89"/>
                </a:lnSpc>
                <a:spcBef>
                  <a:spcPct val="0"/>
                </a:spcBef>
              </a:pPr>
              <a:r>
                <a:rPr lang="en-US" b="true" sz="6064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8500" y="565150"/>
            <a:ext cx="528940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목표 및 내용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5050106" y="1028700"/>
            <a:ext cx="1244396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611583" y="1949450"/>
            <a:ext cx="3101609" cy="3109382"/>
          </a:xfrm>
          <a:custGeom>
            <a:avLst/>
            <a:gdLst/>
            <a:ahLst/>
            <a:cxnLst/>
            <a:rect r="r" b="b" t="t" l="l"/>
            <a:pathLst>
              <a:path h="3109382" w="3101609">
                <a:moveTo>
                  <a:pt x="0" y="0"/>
                </a:moveTo>
                <a:lnTo>
                  <a:pt x="3101609" y="0"/>
                </a:lnTo>
                <a:lnTo>
                  <a:pt x="3101609" y="3109382"/>
                </a:lnTo>
                <a:lnTo>
                  <a:pt x="0" y="310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65475" y="6126319"/>
            <a:ext cx="4193825" cy="1929160"/>
          </a:xfrm>
          <a:custGeom>
            <a:avLst/>
            <a:gdLst/>
            <a:ahLst/>
            <a:cxnLst/>
            <a:rect r="r" b="b" t="t" l="l"/>
            <a:pathLst>
              <a:path h="1929160" w="4193825">
                <a:moveTo>
                  <a:pt x="0" y="0"/>
                </a:moveTo>
                <a:lnTo>
                  <a:pt x="4193825" y="0"/>
                </a:lnTo>
                <a:lnTo>
                  <a:pt x="4193825" y="1929160"/>
                </a:lnTo>
                <a:lnTo>
                  <a:pt x="0" y="192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58894" y="5083606"/>
            <a:ext cx="1791213" cy="163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1"/>
              </a:lnSpc>
            </a:pPr>
            <a:r>
              <a:rPr lang="en-US" sz="3108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내용</a:t>
            </a:r>
          </a:p>
          <a:p>
            <a:pPr algn="l">
              <a:lnSpc>
                <a:spcPts val="4351"/>
              </a:lnSpc>
            </a:pPr>
          </a:p>
          <a:p>
            <a:pPr algn="l" marL="0" indent="0" lvl="0">
              <a:lnSpc>
                <a:spcPts val="4351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258894" y="2558653"/>
            <a:ext cx="1791213" cy="5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1"/>
              </a:lnSpc>
              <a:spcBef>
                <a:spcPct val="0"/>
              </a:spcBef>
            </a:pPr>
            <a:r>
              <a:rPr lang="en-US" b="true" sz="3108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목표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58894" y="5802885"/>
            <a:ext cx="8411157" cy="206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5"/>
              </a:lnSpc>
            </a:pPr>
            <a:r>
              <a:rPr lang="en-US" sz="2091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위치 정보 및 운동 데이터를 기반으로 최적의 </a:t>
            </a:r>
            <a:r>
              <a:rPr lang="en-US" sz="2091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코스를 추천하고, 사용자 간의 상호작용을 지원하는 모바일 앱이다. 해당 앱은 사용자 맞춤형  기능을 최우선적으로 제공하고, 커뮤니티 기반 소통을 제공함으로써 러닝    초보자부터 숙련된 러너까지 다양한 사용자 층을 포괄하여 활성화 될 수 있다.</a:t>
            </a:r>
          </a:p>
          <a:p>
            <a:pPr algn="just" marL="0" indent="0" lvl="0">
              <a:lnSpc>
                <a:spcPts val="33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982467" y="3181385"/>
            <a:ext cx="9336249" cy="16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487" indent="-225744" lvl="1">
              <a:lnSpc>
                <a:spcPts val="4182"/>
              </a:lnSpc>
              <a:buFont typeface="Arial"/>
              <a:buChar char="•"/>
            </a:pPr>
            <a:r>
              <a:rPr lang="en-US" sz="2091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대한민국 서울 지역의 모든 러너들을 대상으로 러닝 경로를 추천한다.</a:t>
            </a:r>
          </a:p>
          <a:p>
            <a:pPr algn="l" marL="451487" indent="-225744" lvl="1">
              <a:lnSpc>
                <a:spcPts val="2927"/>
              </a:lnSpc>
              <a:buFont typeface="Arial"/>
              <a:buChar char="•"/>
            </a:pPr>
            <a:r>
              <a:rPr lang="en-US" sz="2091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커</a:t>
            </a:r>
            <a:r>
              <a:rPr lang="en-US" sz="2091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뮤니티를 통해 모든 러너 및 러닝 크루원들 사이의 활발한 상호작용을     만든다.</a:t>
            </a:r>
          </a:p>
          <a:p>
            <a:pPr algn="l" marL="0" indent="0" lvl="0">
              <a:lnSpc>
                <a:spcPts val="29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470" y="2543334"/>
            <a:ext cx="3794879" cy="5727357"/>
            <a:chOff x="0" y="0"/>
            <a:chExt cx="1098484" cy="1657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2197" y="2543334"/>
            <a:ext cx="3794879" cy="5727357"/>
            <a:chOff x="0" y="0"/>
            <a:chExt cx="1098484" cy="1657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0924" y="2543334"/>
            <a:ext cx="3794879" cy="5727357"/>
            <a:chOff x="0" y="0"/>
            <a:chExt cx="1098484" cy="1657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11356" y="607690"/>
            <a:ext cx="529180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75141" y="4447835"/>
            <a:ext cx="25755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코스 추천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605352" y="4447835"/>
            <a:ext cx="301992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기록 및 분석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58" y="5351198"/>
            <a:ext cx="3242473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위치 기반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서울 지역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월별 인기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 코스 정보 제공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 저장 및 즐겨 찾기</a:t>
            </a:r>
          </a:p>
          <a:p>
            <a:pPr algn="just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날씨 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4429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03157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2899" y="5378437"/>
            <a:ext cx="2911879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: 다양한 주제로 사용자 간 소통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: 크루원들과 기록 공유 및 이벤트 생성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51884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3850130" y="1019175"/>
            <a:ext cx="13710759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3648226" y="2543334"/>
            <a:ext cx="3794879" cy="5727357"/>
            <a:chOff x="0" y="0"/>
            <a:chExt cx="1098484" cy="16578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321323" y="4447835"/>
            <a:ext cx="25727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크루 커뮤니티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29725" y="5351198"/>
            <a:ext cx="323188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인증 후 사용 가능한 커뮤니티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크루원들끼리 다양한 정보 공유 가능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러닝 크루 정책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제공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00611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62406" y="4447835"/>
            <a:ext cx="24119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?전체 커뮤니티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84960" y="5351198"/>
            <a:ext cx="275392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경로 추적 후 데이터 실기간 기록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 및 리뷰 : 경로에 대한 후기를 남길 수 있음. 선호도 반영에 사용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470" y="2543334"/>
            <a:ext cx="3794879" cy="5727357"/>
            <a:chOff x="0" y="0"/>
            <a:chExt cx="1098484" cy="1657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2197" y="2543334"/>
            <a:ext cx="3794879" cy="5727357"/>
            <a:chOff x="0" y="0"/>
            <a:chExt cx="1098484" cy="1657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0924" y="2543334"/>
            <a:ext cx="3794879" cy="5727357"/>
            <a:chOff x="0" y="0"/>
            <a:chExt cx="1098484" cy="1657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5141" y="4447835"/>
            <a:ext cx="25755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코스 추천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05352" y="4447835"/>
            <a:ext cx="301992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기록 및 분석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84960" y="5351198"/>
            <a:ext cx="275392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경로 추적 후 데이터 실기간 기록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 및 리뷰 : 경로에 대한 후기를 남길 수 있음. 선호도 반영에 사용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4429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03157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2406" y="4447835"/>
            <a:ext cx="24119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?전체 커뮤니티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1884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3648226" y="2543334"/>
            <a:ext cx="3794879" cy="5727357"/>
            <a:chOff x="0" y="0"/>
            <a:chExt cx="1098484" cy="16578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321323" y="4447835"/>
            <a:ext cx="25727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크루 커뮤니티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00611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1356" y="607690"/>
            <a:ext cx="529180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AutoShape 25" id="25"/>
          <p:cNvSpPr/>
          <p:nvPr/>
        </p:nvSpPr>
        <p:spPr>
          <a:xfrm flipV="true">
            <a:off x="3850130" y="1019175"/>
            <a:ext cx="13710759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802899" y="5378437"/>
            <a:ext cx="2911879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: 다양한 주제로 사용자 간 소통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: 크루원들과 기록 공유 및 이벤트 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29725" y="5351198"/>
            <a:ext cx="323188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인증 후 사용 가능한 커뮤니티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크루원들끼리 다양한 정보 공유 가능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러닝 크루 정책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1658" y="5351198"/>
            <a:ext cx="3242473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위치 기반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서울 지역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월별 인기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 코스 정보 제공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 저장 및 즐겨 찾기</a:t>
            </a:r>
          </a:p>
          <a:p>
            <a:pPr algn="just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날씨 제공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692721" y="2801407"/>
            <a:ext cx="8595279" cy="0"/>
          </a:xfrm>
          <a:prstGeom prst="line">
            <a:avLst/>
          </a:prstGeom>
          <a:ln cap="flat" w="19050">
            <a:solidFill>
              <a:srgbClr val="D7D7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692721" y="3951131"/>
            <a:ext cx="8595279" cy="0"/>
          </a:xfrm>
          <a:prstGeom prst="line">
            <a:avLst/>
          </a:prstGeom>
          <a:ln cap="flat" w="19050">
            <a:solidFill>
              <a:srgbClr val="D7D7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692721" y="5100855"/>
            <a:ext cx="8595279" cy="0"/>
          </a:xfrm>
          <a:prstGeom prst="line">
            <a:avLst/>
          </a:prstGeom>
          <a:ln cap="flat" w="19050">
            <a:solidFill>
              <a:srgbClr val="D7D7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692721" y="6250579"/>
            <a:ext cx="8595279" cy="0"/>
          </a:xfrm>
          <a:prstGeom prst="line">
            <a:avLst/>
          </a:prstGeom>
          <a:ln cap="flat" w="19050">
            <a:solidFill>
              <a:srgbClr val="D7D7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692721" y="7400303"/>
            <a:ext cx="8595279" cy="0"/>
          </a:xfrm>
          <a:prstGeom prst="line">
            <a:avLst/>
          </a:prstGeom>
          <a:ln cap="flat" w="19050">
            <a:solidFill>
              <a:srgbClr val="D7D7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909278" y="3199320"/>
            <a:ext cx="438916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배경 및 선행 기술 사례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9278" y="4351851"/>
            <a:ext cx="358140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제약 조건 및 대안 도출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9278" y="5504382"/>
            <a:ext cx="277371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목표 및 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9278" y="6656912"/>
            <a:ext cx="266700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시스템 구현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9278" y="7809443"/>
            <a:ext cx="277371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 효과 및 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615" y="1288444"/>
            <a:ext cx="2906613" cy="18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0"/>
              </a:lnSpc>
            </a:pPr>
            <a:r>
              <a:rPr lang="en-US" sz="5855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Table of</a:t>
            </a:r>
          </a:p>
          <a:p>
            <a:pPr algn="l">
              <a:lnSpc>
                <a:spcPts val="7260"/>
              </a:lnSpc>
            </a:pPr>
            <a:r>
              <a:rPr lang="en-US" sz="5855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7226" y="2046789"/>
            <a:ext cx="40957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7226" y="3199320"/>
            <a:ext cx="47059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7226" y="4351851"/>
            <a:ext cx="47439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7226" y="5504382"/>
            <a:ext cx="50564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7226" y="6656912"/>
            <a:ext cx="47364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7226" y="7809443"/>
            <a:ext cx="4831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09278" y="2045122"/>
            <a:ext cx="220980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개요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470" y="2543334"/>
            <a:ext cx="3794879" cy="5727357"/>
            <a:chOff x="0" y="0"/>
            <a:chExt cx="1098484" cy="1657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2197" y="2543334"/>
            <a:ext cx="3794879" cy="5727357"/>
            <a:chOff x="0" y="0"/>
            <a:chExt cx="1098484" cy="1657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0924" y="2543334"/>
            <a:ext cx="3794879" cy="5727357"/>
            <a:chOff x="0" y="0"/>
            <a:chExt cx="1098484" cy="1657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5141" y="4447835"/>
            <a:ext cx="25755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코스 추천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05352" y="4447835"/>
            <a:ext cx="301992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기록 및 분석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84960" y="5351198"/>
            <a:ext cx="275392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경로 추적 후 데이터 실기간 기록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 및 리뷰 : 경로에 대한 후기를 남길 수 있음. 선호도 반영에 사용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4429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03157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51884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AutoShape 17" id="1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3648226" y="2543334"/>
            <a:ext cx="3794879" cy="5727357"/>
            <a:chOff x="0" y="0"/>
            <a:chExt cx="1098484" cy="1657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321323" y="4447835"/>
            <a:ext cx="25727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크루 커뮤니티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00611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2406" y="4447835"/>
            <a:ext cx="24119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?전체 커뮤니티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1356" y="607690"/>
            <a:ext cx="529180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AutoShape 25" id="25"/>
          <p:cNvSpPr/>
          <p:nvPr/>
        </p:nvSpPr>
        <p:spPr>
          <a:xfrm flipV="true">
            <a:off x="3850130" y="1019175"/>
            <a:ext cx="13710759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802899" y="5378437"/>
            <a:ext cx="2911879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: 다양한 주제로 사용자 간 소통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: 크루원들과 기록 공유 및 이벤트 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29725" y="5351198"/>
            <a:ext cx="323188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인증 후 사용 가능한 커뮤니티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크루원들끼리 다양한 정보 공유 가능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러닝 크루 정책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1658" y="5351198"/>
            <a:ext cx="3242473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위치 기반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서울 지역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월별 인기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 코스 정보 제공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 저장 및 즐겨 찾기</a:t>
            </a:r>
          </a:p>
          <a:p>
            <a:pPr algn="just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날씨 제공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470" y="2543334"/>
            <a:ext cx="3794879" cy="5727357"/>
            <a:chOff x="0" y="0"/>
            <a:chExt cx="1098484" cy="1657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2197" y="2543334"/>
            <a:ext cx="3794879" cy="5727357"/>
            <a:chOff x="0" y="0"/>
            <a:chExt cx="1098484" cy="1657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0924" y="2543334"/>
            <a:ext cx="3794879" cy="5727357"/>
            <a:chOff x="0" y="0"/>
            <a:chExt cx="1098484" cy="1657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48226" y="2543334"/>
            <a:ext cx="3794879" cy="5727357"/>
            <a:chOff x="0" y="0"/>
            <a:chExt cx="1098484" cy="16578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75141" y="4447835"/>
            <a:ext cx="25755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코스 추천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605352" y="4447835"/>
            <a:ext cx="301992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기록 및 분석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054429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03157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51884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00611" y="3128688"/>
            <a:ext cx="1317527" cy="9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b="true" sz="5853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name="AutoShape 20" id="20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321323" y="4447835"/>
            <a:ext cx="25727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크루 커뮤니티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62406" y="4447835"/>
            <a:ext cx="24119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?전체 커뮤니티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1356" y="607690"/>
            <a:ext cx="529180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AutoShape 24" id="24"/>
          <p:cNvSpPr/>
          <p:nvPr/>
        </p:nvSpPr>
        <p:spPr>
          <a:xfrm flipV="true">
            <a:off x="3850130" y="1019175"/>
            <a:ext cx="13710759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9802899" y="5378437"/>
            <a:ext cx="2911879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: 다양한 주제로 사용자 간 소통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: 크루원들과 기록 공유 및 이벤트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29725" y="5351198"/>
            <a:ext cx="323188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인증 후 사용 가능한 커뮤니티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크루원들끼리 다양한 정보 공유 가능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러닝 크루 정책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제공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84960" y="5351198"/>
            <a:ext cx="275392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경로 추적 후 데이터 실기간 기록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 및 리뷰 : 경로에 대한 후기를 남길 수 있음. 선호도 반영에 사용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1658" y="5351198"/>
            <a:ext cx="3242473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위치 기반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서울 지역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월별 인기 코스 추천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 코스 정보 제공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 저장 및 즐겨 찾기</a:t>
            </a:r>
          </a:p>
          <a:p>
            <a:pPr algn="just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날씨 제공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121" y="1641197"/>
            <a:ext cx="709396" cy="817637"/>
            <a:chOff x="0" y="0"/>
            <a:chExt cx="945862" cy="109018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5862" cy="1090182"/>
              <a:chOff x="0" y="0"/>
              <a:chExt cx="219218" cy="25266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9218" cy="252667"/>
              </a:xfrm>
              <a:custGeom>
                <a:avLst/>
                <a:gdLst/>
                <a:ahLst/>
                <a:cxnLst/>
                <a:rect r="r" b="b" t="t" l="l"/>
                <a:pathLst>
                  <a:path h="252667" w="219218">
                    <a:moveTo>
                      <a:pt x="109609" y="0"/>
                    </a:moveTo>
                    <a:lnTo>
                      <a:pt x="109609" y="0"/>
                    </a:lnTo>
                    <a:cubicBezTo>
                      <a:pt x="138679" y="0"/>
                      <a:pt x="166559" y="11548"/>
                      <a:pt x="187115" y="32104"/>
                    </a:cubicBezTo>
                    <a:cubicBezTo>
                      <a:pt x="207670" y="52659"/>
                      <a:pt x="219218" y="80539"/>
                      <a:pt x="219218" y="109609"/>
                    </a:cubicBezTo>
                    <a:lnTo>
                      <a:pt x="219218" y="143058"/>
                    </a:lnTo>
                    <a:cubicBezTo>
                      <a:pt x="219218" y="203593"/>
                      <a:pt x="170145" y="252667"/>
                      <a:pt x="109609" y="252667"/>
                    </a:cubicBezTo>
                    <a:lnTo>
                      <a:pt x="109609" y="252667"/>
                    </a:lnTo>
                    <a:cubicBezTo>
                      <a:pt x="49074" y="252667"/>
                      <a:pt x="0" y="203593"/>
                      <a:pt x="0" y="143058"/>
                    </a:cubicBezTo>
                    <a:lnTo>
                      <a:pt x="0" y="109609"/>
                    </a:lnTo>
                    <a:cubicBezTo>
                      <a:pt x="0" y="49074"/>
                      <a:pt x="49074" y="0"/>
                      <a:pt x="1096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9218" cy="290767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09653"/>
              <a:ext cx="945862" cy="81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1"/>
                </a:lnSpc>
                <a:spcBef>
                  <a:spcPct val="0"/>
                </a:spcBef>
              </a:pPr>
              <a:r>
                <a:rPr lang="en-US" b="true" sz="3693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01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574626" y="2237340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72867" y="1815065"/>
            <a:ext cx="23055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메인페이지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와이어프레임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829" y="1602202"/>
            <a:ext cx="743926" cy="740547"/>
            <a:chOff x="0" y="0"/>
            <a:chExt cx="991901" cy="9873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1901" cy="987396"/>
              <a:chOff x="0" y="0"/>
              <a:chExt cx="313807" cy="31238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807" cy="312382"/>
              </a:xfrm>
              <a:custGeom>
                <a:avLst/>
                <a:gdLst/>
                <a:ahLst/>
                <a:cxnLst/>
                <a:rect r="r" b="b" t="t" l="l"/>
                <a:pathLst>
                  <a:path h="312382" w="313807">
                    <a:moveTo>
                      <a:pt x="76982" y="0"/>
                    </a:moveTo>
                    <a:lnTo>
                      <a:pt x="236825" y="0"/>
                    </a:lnTo>
                    <a:cubicBezTo>
                      <a:pt x="257242" y="0"/>
                      <a:pt x="276823" y="8111"/>
                      <a:pt x="291259" y="22547"/>
                    </a:cubicBezTo>
                    <a:cubicBezTo>
                      <a:pt x="305696" y="36984"/>
                      <a:pt x="313807" y="56565"/>
                      <a:pt x="313807" y="76982"/>
                    </a:cubicBezTo>
                    <a:lnTo>
                      <a:pt x="313807" y="235400"/>
                    </a:lnTo>
                    <a:cubicBezTo>
                      <a:pt x="313807" y="255816"/>
                      <a:pt x="305696" y="275397"/>
                      <a:pt x="291259" y="289834"/>
                    </a:cubicBezTo>
                    <a:cubicBezTo>
                      <a:pt x="276823" y="304271"/>
                      <a:pt x="257242" y="312382"/>
                      <a:pt x="236825" y="312382"/>
                    </a:cubicBezTo>
                    <a:lnTo>
                      <a:pt x="76982" y="312382"/>
                    </a:lnTo>
                    <a:cubicBezTo>
                      <a:pt x="56565" y="312382"/>
                      <a:pt x="36984" y="304271"/>
                      <a:pt x="22547" y="289834"/>
                    </a:cubicBezTo>
                    <a:cubicBezTo>
                      <a:pt x="8111" y="275397"/>
                      <a:pt x="0" y="255816"/>
                      <a:pt x="0" y="235400"/>
                    </a:cubicBezTo>
                    <a:lnTo>
                      <a:pt x="0" y="76982"/>
                    </a:lnTo>
                    <a:cubicBezTo>
                      <a:pt x="0" y="56565"/>
                      <a:pt x="8111" y="36984"/>
                      <a:pt x="22547" y="22547"/>
                    </a:cubicBezTo>
                    <a:cubicBezTo>
                      <a:pt x="36984" y="8111"/>
                      <a:pt x="56565" y="0"/>
                      <a:pt x="769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313807" cy="360007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62499"/>
              <a:ext cx="991901" cy="80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5"/>
                </a:lnSpc>
                <a:spcBef>
                  <a:spcPct val="0"/>
                </a:spcBef>
              </a:pPr>
              <a:r>
                <a:rPr lang="en-US" b="true" sz="3689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02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428237" y="2228533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21015" y="2228533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5599" y="1774038"/>
            <a:ext cx="24937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기록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와이어프레임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7712" y="1576204"/>
            <a:ext cx="730936" cy="816386"/>
            <a:chOff x="0" y="0"/>
            <a:chExt cx="974582" cy="108851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4582" cy="1088515"/>
              <a:chOff x="0" y="0"/>
              <a:chExt cx="219218" cy="24484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9218" cy="244846"/>
              </a:xfrm>
              <a:custGeom>
                <a:avLst/>
                <a:gdLst/>
                <a:ahLst/>
                <a:cxnLst/>
                <a:rect r="r" b="b" t="t" l="l"/>
                <a:pathLst>
                  <a:path h="244846" w="219218">
                    <a:moveTo>
                      <a:pt x="109609" y="0"/>
                    </a:moveTo>
                    <a:lnTo>
                      <a:pt x="109609" y="0"/>
                    </a:lnTo>
                    <a:cubicBezTo>
                      <a:pt x="138679" y="0"/>
                      <a:pt x="166559" y="11548"/>
                      <a:pt x="187115" y="32104"/>
                    </a:cubicBezTo>
                    <a:cubicBezTo>
                      <a:pt x="207670" y="52659"/>
                      <a:pt x="219218" y="80539"/>
                      <a:pt x="219218" y="109609"/>
                    </a:cubicBezTo>
                    <a:lnTo>
                      <a:pt x="219218" y="135237"/>
                    </a:lnTo>
                    <a:cubicBezTo>
                      <a:pt x="219218" y="195772"/>
                      <a:pt x="170145" y="244846"/>
                      <a:pt x="109609" y="244846"/>
                    </a:cubicBezTo>
                    <a:lnTo>
                      <a:pt x="109609" y="244846"/>
                    </a:lnTo>
                    <a:cubicBezTo>
                      <a:pt x="49074" y="244846"/>
                      <a:pt x="0" y="195772"/>
                      <a:pt x="0" y="135237"/>
                    </a:cubicBezTo>
                    <a:lnTo>
                      <a:pt x="0" y="109609"/>
                    </a:lnTo>
                    <a:cubicBezTo>
                      <a:pt x="0" y="49074"/>
                      <a:pt x="49074" y="0"/>
                      <a:pt x="1096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9218" cy="282946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15007"/>
              <a:ext cx="974582" cy="80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6"/>
                </a:lnSpc>
                <a:spcBef>
                  <a:spcPct val="0"/>
                </a:spcBef>
              </a:pPr>
              <a:r>
                <a:rPr lang="en-US" b="true" sz="369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03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17575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575963" y="2617712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5416" y="2617712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33836" y="2617712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19998" y="1749447"/>
            <a:ext cx="22193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커뮤니티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와이어프레임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77716"/>
            <a:ext cx="730936" cy="816386"/>
            <a:chOff x="0" y="0"/>
            <a:chExt cx="974582" cy="108851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4582" cy="1088515"/>
              <a:chOff x="0" y="0"/>
              <a:chExt cx="219218" cy="24484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9218" cy="244846"/>
              </a:xfrm>
              <a:custGeom>
                <a:avLst/>
                <a:gdLst/>
                <a:ahLst/>
                <a:cxnLst/>
                <a:rect r="r" b="b" t="t" l="l"/>
                <a:pathLst>
                  <a:path h="244846" w="219218">
                    <a:moveTo>
                      <a:pt x="109609" y="0"/>
                    </a:moveTo>
                    <a:lnTo>
                      <a:pt x="109609" y="0"/>
                    </a:lnTo>
                    <a:cubicBezTo>
                      <a:pt x="138679" y="0"/>
                      <a:pt x="166559" y="11548"/>
                      <a:pt x="187115" y="32104"/>
                    </a:cubicBezTo>
                    <a:cubicBezTo>
                      <a:pt x="207670" y="52659"/>
                      <a:pt x="219218" y="80539"/>
                      <a:pt x="219218" y="109609"/>
                    </a:cubicBezTo>
                    <a:lnTo>
                      <a:pt x="219218" y="135237"/>
                    </a:lnTo>
                    <a:cubicBezTo>
                      <a:pt x="219218" y="195772"/>
                      <a:pt x="170145" y="244846"/>
                      <a:pt x="109609" y="244846"/>
                    </a:cubicBezTo>
                    <a:lnTo>
                      <a:pt x="109609" y="244846"/>
                    </a:lnTo>
                    <a:cubicBezTo>
                      <a:pt x="49074" y="244846"/>
                      <a:pt x="0" y="195772"/>
                      <a:pt x="0" y="135237"/>
                    </a:cubicBezTo>
                    <a:lnTo>
                      <a:pt x="0" y="109609"/>
                    </a:lnTo>
                    <a:cubicBezTo>
                      <a:pt x="0" y="49074"/>
                      <a:pt x="49074" y="0"/>
                      <a:pt x="1096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9218" cy="282946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15007"/>
              <a:ext cx="974582" cy="80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6"/>
                </a:lnSpc>
                <a:spcBef>
                  <a:spcPct val="0"/>
                </a:spcBef>
              </a:pPr>
              <a:r>
                <a:rPr lang="en-US" b="true" sz="369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04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770613" y="2494582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76111" y="2487054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78639" y="2494582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40454" y="1702674"/>
            <a:ext cx="27856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나의 크루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와이어프레임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2080"/>
            <a:ext cx="730936" cy="842463"/>
            <a:chOff x="0" y="0"/>
            <a:chExt cx="974582" cy="11232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4582" cy="1123284"/>
              <a:chOff x="0" y="0"/>
              <a:chExt cx="219218" cy="25266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9218" cy="252667"/>
              </a:xfrm>
              <a:custGeom>
                <a:avLst/>
                <a:gdLst/>
                <a:ahLst/>
                <a:cxnLst/>
                <a:rect r="r" b="b" t="t" l="l"/>
                <a:pathLst>
                  <a:path h="252667" w="219218">
                    <a:moveTo>
                      <a:pt x="109609" y="0"/>
                    </a:moveTo>
                    <a:lnTo>
                      <a:pt x="109609" y="0"/>
                    </a:lnTo>
                    <a:cubicBezTo>
                      <a:pt x="138679" y="0"/>
                      <a:pt x="166559" y="11548"/>
                      <a:pt x="187115" y="32104"/>
                    </a:cubicBezTo>
                    <a:cubicBezTo>
                      <a:pt x="207670" y="52659"/>
                      <a:pt x="219218" y="80539"/>
                      <a:pt x="219218" y="109609"/>
                    </a:cubicBezTo>
                    <a:lnTo>
                      <a:pt x="219218" y="143058"/>
                    </a:lnTo>
                    <a:cubicBezTo>
                      <a:pt x="219218" y="203593"/>
                      <a:pt x="170145" y="252667"/>
                      <a:pt x="109609" y="252667"/>
                    </a:cubicBezTo>
                    <a:lnTo>
                      <a:pt x="109609" y="252667"/>
                    </a:lnTo>
                    <a:cubicBezTo>
                      <a:pt x="49074" y="252667"/>
                      <a:pt x="0" y="203593"/>
                      <a:pt x="0" y="143058"/>
                    </a:cubicBezTo>
                    <a:lnTo>
                      <a:pt x="0" y="109609"/>
                    </a:lnTo>
                    <a:cubicBezTo>
                      <a:pt x="0" y="49074"/>
                      <a:pt x="49074" y="0"/>
                      <a:pt x="1096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9218" cy="290767"/>
              </a:xfrm>
              <a:prstGeom prst="rect">
                <a:avLst/>
              </a:prstGeom>
            </p:spPr>
            <p:txBody>
              <a:bodyPr anchor="ctr" rtlCol="false" tIns="68605" lIns="68605" bIns="68605" rIns="6860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05482"/>
              <a:ext cx="974582" cy="849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8"/>
                </a:lnSpc>
                <a:spcBef>
                  <a:spcPct val="0"/>
                </a:spcBef>
              </a:pPr>
              <a:r>
                <a:rPr lang="en-US" b="true" sz="3806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05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574626" y="2334543"/>
            <a:ext cx="3138748" cy="6356958"/>
          </a:xfrm>
          <a:custGeom>
            <a:avLst/>
            <a:gdLst/>
            <a:ahLst/>
            <a:cxnLst/>
            <a:rect r="r" b="b" t="t" l="l"/>
            <a:pathLst>
              <a:path h="6356958" w="3138748">
                <a:moveTo>
                  <a:pt x="0" y="0"/>
                </a:moveTo>
                <a:lnTo>
                  <a:pt x="3138748" y="0"/>
                </a:lnTo>
                <a:lnTo>
                  <a:pt x="313874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99835" y="1726563"/>
            <a:ext cx="122595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와이어프레임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80745" y="4538527"/>
            <a:ext cx="61265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5. 시스템 구현 계획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88950"/>
            <a:ext cx="9664700" cy="7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개발환경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125201" y="942975"/>
            <a:ext cx="14445249" cy="19050"/>
            <a:chOff x="0" y="0"/>
            <a:chExt cx="19260332" cy="25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0"/>
              <a:ext cx="19234913" cy="25400"/>
            </a:xfrm>
            <a:custGeom>
              <a:avLst/>
              <a:gdLst/>
              <a:ahLst/>
              <a:cxnLst/>
              <a:rect r="r" b="b" t="t" l="l"/>
              <a:pathLst>
                <a:path h="25400" w="19234913">
                  <a:moveTo>
                    <a:pt x="0" y="0"/>
                  </a:moveTo>
                  <a:lnTo>
                    <a:pt x="19234913" y="0"/>
                  </a:lnTo>
                  <a:lnTo>
                    <a:pt x="1923491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8050" y="9569425"/>
            <a:ext cx="16852875" cy="19050"/>
            <a:chOff x="0" y="0"/>
            <a:chExt cx="22470500" cy="2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885866"/>
            <a:ext cx="11121743" cy="7034503"/>
          </a:xfrm>
          <a:custGeom>
            <a:avLst/>
            <a:gdLst/>
            <a:ahLst/>
            <a:cxnLst/>
            <a:rect r="r" b="b" t="t" l="l"/>
            <a:pathLst>
              <a:path h="7034503" w="11121743">
                <a:moveTo>
                  <a:pt x="0" y="0"/>
                </a:moveTo>
                <a:lnTo>
                  <a:pt x="11121743" y="0"/>
                </a:lnTo>
                <a:lnTo>
                  <a:pt x="11121743" y="7034502"/>
                </a:lnTo>
                <a:lnTo>
                  <a:pt x="0" y="703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73000" y="2073207"/>
            <a:ext cx="5228272" cy="647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Design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Figma, Adobe Photoshop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Frontend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Flutter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Backend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SpringBoot, MySQL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analysis &amp; AI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Python, R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Server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EC2, RDS, S3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협업 툴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git, github, notion, slack, discord</a:t>
            </a:r>
          </a:p>
          <a:p>
            <a:pPr algn="l" marL="241300" indent="-120650" lvl="1">
              <a:lnSpc>
                <a:spcPts val="2600"/>
              </a:lnSpc>
            </a:pPr>
          </a:p>
          <a:p>
            <a:pPr algn="l" marL="241300" indent="-12065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 체제</a:t>
            </a:r>
          </a:p>
          <a:p>
            <a:pPr algn="l" marL="241300" indent="-120650" lvl="1">
              <a:lnSpc>
                <a:spcPts val="2600"/>
              </a:lnSpc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Window, MacOS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400" y="1981116"/>
            <a:ext cx="624710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 Architecture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886" y="2579225"/>
            <a:ext cx="14930787" cy="2510643"/>
            <a:chOff x="0" y="0"/>
            <a:chExt cx="3932388" cy="6612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2388" cy="661239"/>
            </a:xfrm>
            <a:custGeom>
              <a:avLst/>
              <a:gdLst/>
              <a:ahLst/>
              <a:cxnLst/>
              <a:rect r="r" b="b" t="t" l="l"/>
              <a:pathLst>
                <a:path h="661239" w="3932388">
                  <a:moveTo>
                    <a:pt x="0" y="0"/>
                  </a:moveTo>
                  <a:lnTo>
                    <a:pt x="3932388" y="0"/>
                  </a:lnTo>
                  <a:lnTo>
                    <a:pt x="3932388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71F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2388" cy="69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33163" y="5603021"/>
            <a:ext cx="7187510" cy="2510643"/>
            <a:chOff x="0" y="0"/>
            <a:chExt cx="1893007" cy="6612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007" cy="661239"/>
            </a:xfrm>
            <a:custGeom>
              <a:avLst/>
              <a:gdLst/>
              <a:ahLst/>
              <a:cxnLst/>
              <a:rect r="r" b="b" t="t" l="l"/>
              <a:pathLst>
                <a:path h="661239" w="1893007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71F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9886" y="5616093"/>
            <a:ext cx="7187510" cy="2510643"/>
            <a:chOff x="0" y="0"/>
            <a:chExt cx="1893007" cy="6612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3007" cy="661239"/>
            </a:xfrm>
            <a:custGeom>
              <a:avLst/>
              <a:gdLst/>
              <a:ahLst/>
              <a:cxnLst/>
              <a:rect r="r" b="b" t="t" l="l"/>
              <a:pathLst>
                <a:path h="661239" w="1893007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71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53935" y="3094454"/>
            <a:ext cx="10683714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ios와 Android  모두를 지원하는 디자인을 채택하여 일관된 사용자 경험을 제공</a:t>
            </a:r>
          </a:p>
          <a:p>
            <a:pPr algn="l">
              <a:lnSpc>
                <a:spcPts val="43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-&gt; 사용자가 원하는 정보를 쉽게 얻을 수 있도록 직관적인 인터페이스 구현</a:t>
            </a:r>
          </a:p>
          <a:p>
            <a:pPr algn="l" marL="431801" indent="-215900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 화면에서 자신의 러닝 통계 기록 및 러닝 크루 정보 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8953" y="6045597"/>
            <a:ext cx="6335931" cy="14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4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 Boot와 MySQL로 서버 구축</a:t>
            </a:r>
          </a:p>
          <a:p>
            <a:pPr algn="l" marL="431801" indent="-215900" lvl="1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인증, 데이터 관리, 러닝 코스 추천 알고리즘      등의 API 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9886" y="1210801"/>
            <a:ext cx="325950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F71F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UI/UX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9886" y="7974336"/>
            <a:ext cx="39814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F71F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FRONT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5028" y="6251918"/>
            <a:ext cx="4072161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Flutter를 사용하여 모바일 앱 개발</a:t>
            </a:r>
          </a:p>
          <a:p>
            <a:pPr algn="l" marL="431801" indent="-215900" lvl="1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 API 연동 및 데이터 처리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721108" y="942975"/>
            <a:ext cx="1283981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파트별 구현 계획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2753568" y="7974336"/>
            <a:ext cx="39814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F71F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286500" y="4552950"/>
            <a:ext cx="56236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8400"/>
              </a:lnSpc>
              <a:spcBef>
                <a:spcPct val="0"/>
              </a:spcBef>
              <a:buAutoNum type="arabicPeriod" startAt="1"/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1883" y="4019549"/>
            <a:ext cx="7187510" cy="2510643"/>
            <a:chOff x="0" y="0"/>
            <a:chExt cx="1893007" cy="6612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3007" cy="661239"/>
            </a:xfrm>
            <a:custGeom>
              <a:avLst/>
              <a:gdLst/>
              <a:ahLst/>
              <a:cxnLst/>
              <a:rect r="r" b="b" t="t" l="l"/>
              <a:pathLst>
                <a:path h="661239" w="1893007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71F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8607" y="4032621"/>
            <a:ext cx="7187510" cy="2510643"/>
            <a:chOff x="0" y="0"/>
            <a:chExt cx="1893007" cy="6612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007" cy="661239"/>
            </a:xfrm>
            <a:custGeom>
              <a:avLst/>
              <a:gdLst/>
              <a:ahLst/>
              <a:cxnLst/>
              <a:rect r="r" b="b" t="t" l="l"/>
              <a:pathLst>
                <a:path h="661239" w="1893007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71F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113230" y="4474771"/>
            <a:ext cx="5671468" cy="14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Python, R 활용한 데이터 분석 및 모델링</a:t>
            </a:r>
          </a:p>
          <a:p>
            <a:pPr algn="l" marL="431801" indent="-215900" lvl="1">
              <a:lnSpc>
                <a:spcPts val="4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운동 기록 분석, 코스 추천 알고리즘 구현</a:t>
            </a:r>
          </a:p>
          <a:p>
            <a:pPr algn="l" marL="431801" indent="-215900" lvl="1">
              <a:lnSpc>
                <a:spcPts val="4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LLM으로 경로 이름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3811" y="6390864"/>
            <a:ext cx="520558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F71F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DATA&amp;AI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607" y="2375312"/>
            <a:ext cx="549287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F71F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2117" y="4465246"/>
            <a:ext cx="6269489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1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EC2와 Github Actions를 이용한 배포</a:t>
            </a:r>
          </a:p>
          <a:p>
            <a:pPr algn="l" marL="431801" indent="-215900" lvl="1">
              <a:lnSpc>
                <a:spcPts val="41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S3를 통한 파일 저장</a:t>
            </a:r>
          </a:p>
          <a:p>
            <a:pPr algn="l" marL="431801" indent="-215900" lvl="1">
              <a:lnSpc>
                <a:spcPts val="41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RDS를 통한 데이터 저장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4721108" y="942975"/>
            <a:ext cx="1283981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파트별 구현 계획</a:t>
            </a:r>
          </a:p>
        </p:txBody>
      </p:sp>
      <p:sp>
        <p:nvSpPr>
          <p:cNvPr name="AutoShape 14" id="1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94873" y="1468918"/>
            <a:ext cx="12252848" cy="7857139"/>
          </a:xfrm>
          <a:custGeom>
            <a:avLst/>
            <a:gdLst/>
            <a:ahLst/>
            <a:cxnLst/>
            <a:rect r="r" b="b" t="t" l="l"/>
            <a:pathLst>
              <a:path h="7857139" w="12252848">
                <a:moveTo>
                  <a:pt x="0" y="0"/>
                </a:moveTo>
                <a:lnTo>
                  <a:pt x="12252848" y="0"/>
                </a:lnTo>
                <a:lnTo>
                  <a:pt x="12252848" y="7857139"/>
                </a:lnTo>
                <a:lnTo>
                  <a:pt x="0" y="785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정의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1527" y="3245222"/>
            <a:ext cx="5228272" cy="290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254" indent="-144627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데이터</a:t>
            </a:r>
          </a:p>
          <a:p>
            <a:pPr algn="l" marL="289254" indent="-144627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코스 데이터</a:t>
            </a:r>
          </a:p>
          <a:p>
            <a:pPr algn="l" marL="289254" indent="-144627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커뮤니티 데이터</a:t>
            </a:r>
          </a:p>
          <a:p>
            <a:pPr algn="l" marL="289254" indent="-144627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데이터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962650" y="4552950"/>
            <a:ext cx="63627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6. 기대 효과 및 일정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5201" y="942975"/>
            <a:ext cx="14445249" cy="19050"/>
            <a:chOff x="0" y="0"/>
            <a:chExt cx="19260332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19234913" cy="25400"/>
            </a:xfrm>
            <a:custGeom>
              <a:avLst/>
              <a:gdLst/>
              <a:ahLst/>
              <a:cxnLst/>
              <a:rect r="r" b="b" t="t" l="l"/>
              <a:pathLst>
                <a:path h="25400" w="19234913">
                  <a:moveTo>
                    <a:pt x="0" y="0"/>
                  </a:moveTo>
                  <a:lnTo>
                    <a:pt x="19234913" y="0"/>
                  </a:lnTo>
                  <a:lnTo>
                    <a:pt x="1923491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46597" y="2381570"/>
            <a:ext cx="3825728" cy="2813643"/>
            <a:chOff x="0" y="0"/>
            <a:chExt cx="1076065" cy="791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6065" cy="791395"/>
            </a:xfrm>
            <a:custGeom>
              <a:avLst/>
              <a:gdLst/>
              <a:ahLst/>
              <a:cxnLst/>
              <a:rect r="r" b="b" t="t" l="l"/>
              <a:pathLst>
                <a:path h="79139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724615"/>
                  </a:lnTo>
                  <a:cubicBezTo>
                    <a:pt x="1076065" y="761497"/>
                    <a:pt x="1046166" y="791395"/>
                    <a:pt x="1009285" y="791395"/>
                  </a:cubicBezTo>
                  <a:lnTo>
                    <a:pt x="66780" y="791395"/>
                  </a:lnTo>
                  <a:cubicBezTo>
                    <a:pt x="29899" y="791395"/>
                    <a:pt x="0" y="761497"/>
                    <a:pt x="0" y="724615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76065" cy="82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46597" y="6666642"/>
            <a:ext cx="3825728" cy="1890647"/>
            <a:chOff x="0" y="0"/>
            <a:chExt cx="1076065" cy="531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6065" cy="531783"/>
            </a:xfrm>
            <a:custGeom>
              <a:avLst/>
              <a:gdLst/>
              <a:ahLst/>
              <a:cxnLst/>
              <a:rect r="r" b="b" t="t" l="l"/>
              <a:pathLst>
                <a:path h="531783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465003"/>
                  </a:lnTo>
                  <a:cubicBezTo>
                    <a:pt x="1076065" y="501885"/>
                    <a:pt x="1046166" y="531783"/>
                    <a:pt x="1009285" y="531783"/>
                  </a:cubicBezTo>
                  <a:lnTo>
                    <a:pt x="66780" y="531783"/>
                  </a:lnTo>
                  <a:cubicBezTo>
                    <a:pt x="29899" y="531783"/>
                    <a:pt x="0" y="501885"/>
                    <a:pt x="0" y="465003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D4E3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76065" cy="569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36491" y="4777734"/>
            <a:ext cx="3825729" cy="4054604"/>
          </a:xfrm>
          <a:custGeom>
            <a:avLst/>
            <a:gdLst/>
            <a:ahLst/>
            <a:cxnLst/>
            <a:rect r="r" b="b" t="t" l="l"/>
            <a:pathLst>
              <a:path h="4054604" w="3825729">
                <a:moveTo>
                  <a:pt x="0" y="0"/>
                </a:moveTo>
                <a:lnTo>
                  <a:pt x="3825729" y="0"/>
                </a:lnTo>
                <a:lnTo>
                  <a:pt x="3825729" y="4054604"/>
                </a:lnTo>
                <a:lnTo>
                  <a:pt x="0" y="405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1907" y="2380850"/>
            <a:ext cx="3825729" cy="2930269"/>
            <a:chOff x="0" y="0"/>
            <a:chExt cx="5100972" cy="3907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1082" cy="3907028"/>
            </a:xfrm>
            <a:custGeom>
              <a:avLst/>
              <a:gdLst/>
              <a:ahLst/>
              <a:cxnLst/>
              <a:rect r="r" b="b" t="t" l="l"/>
              <a:pathLst>
                <a:path h="3907028" w="5101082">
                  <a:moveTo>
                    <a:pt x="316611" y="0"/>
                  </a:moveTo>
                  <a:lnTo>
                    <a:pt x="4784471" y="0"/>
                  </a:lnTo>
                  <a:cubicBezTo>
                    <a:pt x="4868418" y="0"/>
                    <a:pt x="4948936" y="84582"/>
                    <a:pt x="5008372" y="235204"/>
                  </a:cubicBezTo>
                  <a:cubicBezTo>
                    <a:pt x="5067808" y="385826"/>
                    <a:pt x="5101082" y="590042"/>
                    <a:pt x="5101082" y="803021"/>
                  </a:cubicBezTo>
                  <a:lnTo>
                    <a:pt x="5101082" y="3103880"/>
                  </a:lnTo>
                  <a:cubicBezTo>
                    <a:pt x="5101082" y="3547364"/>
                    <a:pt x="4959350" y="3907028"/>
                    <a:pt x="4784471" y="3907028"/>
                  </a:cubicBezTo>
                  <a:lnTo>
                    <a:pt x="316611" y="3907028"/>
                  </a:lnTo>
                  <a:cubicBezTo>
                    <a:pt x="141732" y="3907028"/>
                    <a:pt x="0" y="3547491"/>
                    <a:pt x="0" y="3103880"/>
                  </a:cubicBezTo>
                  <a:lnTo>
                    <a:pt x="0" y="803148"/>
                  </a:lnTo>
                  <a:cubicBezTo>
                    <a:pt x="0" y="359537"/>
                    <a:pt x="141732" y="0"/>
                    <a:pt x="3166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660364" y="2380850"/>
            <a:ext cx="3825729" cy="2930269"/>
            <a:chOff x="0" y="0"/>
            <a:chExt cx="5100972" cy="3907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1082" cy="3907028"/>
            </a:xfrm>
            <a:custGeom>
              <a:avLst/>
              <a:gdLst/>
              <a:ahLst/>
              <a:cxnLst/>
              <a:rect r="r" b="b" t="t" l="l"/>
              <a:pathLst>
                <a:path h="3907028" w="5101082">
                  <a:moveTo>
                    <a:pt x="316611" y="0"/>
                  </a:moveTo>
                  <a:lnTo>
                    <a:pt x="4784471" y="0"/>
                  </a:lnTo>
                  <a:cubicBezTo>
                    <a:pt x="4868418" y="0"/>
                    <a:pt x="4948936" y="84582"/>
                    <a:pt x="5008372" y="235204"/>
                  </a:cubicBezTo>
                  <a:cubicBezTo>
                    <a:pt x="5067808" y="385826"/>
                    <a:pt x="5101082" y="590042"/>
                    <a:pt x="5101082" y="803021"/>
                  </a:cubicBezTo>
                  <a:lnTo>
                    <a:pt x="5101082" y="3103880"/>
                  </a:lnTo>
                  <a:cubicBezTo>
                    <a:pt x="5101082" y="3547364"/>
                    <a:pt x="4959350" y="3907028"/>
                    <a:pt x="4784471" y="3907028"/>
                  </a:cubicBezTo>
                  <a:lnTo>
                    <a:pt x="316611" y="3907028"/>
                  </a:lnTo>
                  <a:cubicBezTo>
                    <a:pt x="141732" y="3907028"/>
                    <a:pt x="0" y="3547491"/>
                    <a:pt x="0" y="3103880"/>
                  </a:cubicBezTo>
                  <a:lnTo>
                    <a:pt x="0" y="803148"/>
                  </a:lnTo>
                  <a:cubicBezTo>
                    <a:pt x="0" y="359537"/>
                    <a:pt x="141732" y="0"/>
                    <a:pt x="3166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660364" y="4777729"/>
            <a:ext cx="3825729" cy="4054609"/>
          </a:xfrm>
          <a:custGeom>
            <a:avLst/>
            <a:gdLst/>
            <a:ahLst/>
            <a:cxnLst/>
            <a:rect r="r" b="b" t="t" l="l"/>
            <a:pathLst>
              <a:path h="4054609" w="3825729">
                <a:moveTo>
                  <a:pt x="0" y="0"/>
                </a:moveTo>
                <a:lnTo>
                  <a:pt x="3825729" y="0"/>
                </a:lnTo>
                <a:lnTo>
                  <a:pt x="3825729" y="4054609"/>
                </a:lnTo>
                <a:lnTo>
                  <a:pt x="0" y="4054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7449" y="4527299"/>
            <a:ext cx="3825729" cy="4029270"/>
          </a:xfrm>
          <a:custGeom>
            <a:avLst/>
            <a:gdLst/>
            <a:ahLst/>
            <a:cxnLst/>
            <a:rect r="r" b="b" t="t" l="l"/>
            <a:pathLst>
              <a:path h="4029270" w="3825729">
                <a:moveTo>
                  <a:pt x="0" y="0"/>
                </a:moveTo>
                <a:lnTo>
                  <a:pt x="3825729" y="0"/>
                </a:lnTo>
                <a:lnTo>
                  <a:pt x="3825729" y="4029270"/>
                </a:lnTo>
                <a:lnTo>
                  <a:pt x="0" y="402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6816" b="-5776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8500" y="488950"/>
            <a:ext cx="186935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34942" y="2999843"/>
            <a:ext cx="5028827" cy="110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커뮤니티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활성화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46597" y="4528019"/>
            <a:ext cx="3825728" cy="4056956"/>
            <a:chOff x="0" y="0"/>
            <a:chExt cx="5100971" cy="540927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100971" cy="4317357"/>
              <a:chOff x="0" y="0"/>
              <a:chExt cx="1076065" cy="91075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76065" cy="910759"/>
              </a:xfrm>
              <a:custGeom>
                <a:avLst/>
                <a:gdLst/>
                <a:ahLst/>
                <a:cxnLst/>
                <a:rect r="r" b="b" t="t" l="l"/>
                <a:pathLst>
                  <a:path h="91075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910759"/>
                    </a:lnTo>
                    <a:lnTo>
                      <a:pt x="0" y="910759"/>
                    </a:lnTo>
                    <a:close/>
                  </a:path>
                </a:pathLst>
              </a:custGeom>
              <a:solidFill>
                <a:srgbClr val="D4E3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076065" cy="948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2871091"/>
              <a:ext cx="5100971" cy="2538183"/>
              <a:chOff x="0" y="0"/>
              <a:chExt cx="1076065" cy="53543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76065" cy="535437"/>
              </a:xfrm>
              <a:custGeom>
                <a:avLst/>
                <a:gdLst/>
                <a:ahLst/>
                <a:cxnLst/>
                <a:rect r="r" b="b" t="t" l="l"/>
                <a:pathLst>
                  <a:path h="535437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468657"/>
                    </a:lnTo>
                    <a:cubicBezTo>
                      <a:pt x="1076065" y="505539"/>
                      <a:pt x="1046166" y="535437"/>
                      <a:pt x="1009285" y="535437"/>
                    </a:cubicBezTo>
                    <a:lnTo>
                      <a:pt x="66780" y="535437"/>
                    </a:lnTo>
                    <a:cubicBezTo>
                      <a:pt x="29899" y="535437"/>
                      <a:pt x="0" y="505539"/>
                      <a:pt x="0" y="468657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D4E3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076065" cy="5735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5451883" y="4682484"/>
            <a:ext cx="3321498" cy="36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5105" indent="-102553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사람들이 러닝을 주제로   소통하는 공간을 만든다.              이를 통해 경험을 공유하고,         도전과 성취를  함께 즐기며         서로에게 동기 부여를  할 수 있다.</a:t>
            </a:r>
          </a:p>
          <a:p>
            <a:pPr algn="l">
              <a:lnSpc>
                <a:spcPts val="2160"/>
              </a:lnSpc>
            </a:pPr>
          </a:p>
          <a:p>
            <a:pPr algn="l" marL="205105" indent="-102553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이는 지역 사회 내에서 개인 간의 유대감을 강화하고, 공동의 목표를 추구하는 협력적인 분위기를 조성하는 데 기여한다.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58815" y="2999838"/>
            <a:ext cx="5028827" cy="110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건강 데이터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축적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660364" y="4555699"/>
            <a:ext cx="3825729" cy="4029270"/>
            <a:chOff x="0" y="0"/>
            <a:chExt cx="5100972" cy="537236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100972" cy="4287894"/>
              <a:chOff x="0" y="0"/>
              <a:chExt cx="1076065" cy="90454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76065" cy="904544"/>
              </a:xfrm>
              <a:custGeom>
                <a:avLst/>
                <a:gdLst/>
                <a:ahLst/>
                <a:cxnLst/>
                <a:rect r="r" b="b" t="t" l="l"/>
                <a:pathLst>
                  <a:path h="904544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904544"/>
                    </a:lnTo>
                    <a:lnTo>
                      <a:pt x="0" y="904544"/>
                    </a:lnTo>
                    <a:close/>
                  </a:path>
                </a:pathLst>
              </a:custGeom>
              <a:solidFill>
                <a:srgbClr val="D4E3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076065" cy="942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2851498"/>
              <a:ext cx="5100972" cy="2520862"/>
              <a:chOff x="0" y="0"/>
              <a:chExt cx="1076065" cy="53178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76065" cy="531783"/>
              </a:xfrm>
              <a:custGeom>
                <a:avLst/>
                <a:gdLst/>
                <a:ahLst/>
                <a:cxnLst/>
                <a:rect r="r" b="b" t="t" l="l"/>
                <a:pathLst>
                  <a:path h="531783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46167" y="0"/>
                      <a:pt x="1076065" y="29899"/>
                      <a:pt x="1076065" y="66780"/>
                    </a:cubicBezTo>
                    <a:lnTo>
                      <a:pt x="1076065" y="465003"/>
                    </a:lnTo>
                    <a:cubicBezTo>
                      <a:pt x="1076065" y="482714"/>
                      <a:pt x="1069029" y="499700"/>
                      <a:pt x="1056506" y="512224"/>
                    </a:cubicBezTo>
                    <a:cubicBezTo>
                      <a:pt x="1043982" y="524748"/>
                      <a:pt x="1026996" y="531783"/>
                      <a:pt x="1009285" y="531783"/>
                    </a:cubicBezTo>
                    <a:lnTo>
                      <a:pt x="66780" y="531783"/>
                    </a:lnTo>
                    <a:cubicBezTo>
                      <a:pt x="29899" y="531783"/>
                      <a:pt x="0" y="501885"/>
                      <a:pt x="0" y="465003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D4E3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076065" cy="569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5" id="35"/>
          <p:cNvSpPr txBox="true"/>
          <p:nvPr/>
        </p:nvSpPr>
        <p:spPr>
          <a:xfrm rot="0">
            <a:off x="13904122" y="4720579"/>
            <a:ext cx="3399725" cy="36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5105" indent="-102553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러닝 기록 축적으로 형성된 방대한 헬스케어 데이터를 통해 장기적으로 건강 관리 서비스를 더 정교화 할 수 있다.</a:t>
            </a:r>
          </a:p>
          <a:p>
            <a:pPr algn="l" marL="144781" indent="-72390" lvl="1">
              <a:lnSpc>
                <a:spcPts val="2160"/>
              </a:lnSpc>
            </a:pPr>
          </a:p>
          <a:p>
            <a:pPr algn="l" marL="205105" indent="-102553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기본 신체 조건과 함께   러닝 기록을 종합적으로 분석하면 건강 상태에 대한 깊이 있는 분석이 가능할 것이다.</a:t>
            </a:r>
          </a:p>
          <a:p>
            <a:pPr algn="l" marL="205105" indent="-102553" lvl="1">
              <a:lnSpc>
                <a:spcPts val="3060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821932" y="2380850"/>
            <a:ext cx="3825728" cy="2813643"/>
            <a:chOff x="0" y="0"/>
            <a:chExt cx="1076065" cy="7913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76065" cy="791395"/>
            </a:xfrm>
            <a:custGeom>
              <a:avLst/>
              <a:gdLst/>
              <a:ahLst/>
              <a:cxnLst/>
              <a:rect r="r" b="b" t="t" l="l"/>
              <a:pathLst>
                <a:path h="79139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724615"/>
                  </a:lnTo>
                  <a:cubicBezTo>
                    <a:pt x="1076065" y="761497"/>
                    <a:pt x="1046166" y="791395"/>
                    <a:pt x="1009285" y="791395"/>
                  </a:cubicBezTo>
                  <a:lnTo>
                    <a:pt x="66780" y="791395"/>
                  </a:lnTo>
                  <a:cubicBezTo>
                    <a:pt x="29899" y="791395"/>
                    <a:pt x="0" y="761497"/>
                    <a:pt x="0" y="724615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076065" cy="82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00358" y="2999123"/>
            <a:ext cx="5028827" cy="110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건강한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문화 조성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01907" y="4527299"/>
            <a:ext cx="3845754" cy="4056956"/>
            <a:chOff x="0" y="0"/>
            <a:chExt cx="5127671" cy="5409274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5127671" cy="4317357"/>
              <a:chOff x="0" y="0"/>
              <a:chExt cx="1081697" cy="91075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081697" cy="910759"/>
              </a:xfrm>
              <a:custGeom>
                <a:avLst/>
                <a:gdLst/>
                <a:ahLst/>
                <a:cxnLst/>
                <a:rect r="r" b="b" t="t" l="l"/>
                <a:pathLst>
                  <a:path h="910759" w="1081697">
                    <a:moveTo>
                      <a:pt x="0" y="0"/>
                    </a:moveTo>
                    <a:lnTo>
                      <a:pt x="1081697" y="0"/>
                    </a:lnTo>
                    <a:lnTo>
                      <a:pt x="1081697" y="910759"/>
                    </a:lnTo>
                    <a:lnTo>
                      <a:pt x="0" y="910759"/>
                    </a:lnTo>
                    <a:close/>
                  </a:path>
                </a:pathLst>
              </a:custGeom>
              <a:solidFill>
                <a:srgbClr val="D4E3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081697" cy="948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2871091"/>
              <a:ext cx="5127671" cy="2538183"/>
              <a:chOff x="0" y="0"/>
              <a:chExt cx="1081697" cy="53543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81697" cy="535437"/>
              </a:xfrm>
              <a:custGeom>
                <a:avLst/>
                <a:gdLst/>
                <a:ahLst/>
                <a:cxnLst/>
                <a:rect r="r" b="b" t="t" l="l"/>
                <a:pathLst>
                  <a:path h="535437" w="1081697">
                    <a:moveTo>
                      <a:pt x="66433" y="0"/>
                    </a:moveTo>
                    <a:lnTo>
                      <a:pt x="1015265" y="0"/>
                    </a:lnTo>
                    <a:cubicBezTo>
                      <a:pt x="1032884" y="0"/>
                      <a:pt x="1049781" y="6999"/>
                      <a:pt x="1062240" y="19458"/>
                    </a:cubicBezTo>
                    <a:cubicBezTo>
                      <a:pt x="1074698" y="31916"/>
                      <a:pt x="1081697" y="48814"/>
                      <a:pt x="1081697" y="66433"/>
                    </a:cubicBezTo>
                    <a:lnTo>
                      <a:pt x="1081697" y="469005"/>
                    </a:lnTo>
                    <a:cubicBezTo>
                      <a:pt x="1081697" y="505694"/>
                      <a:pt x="1051955" y="535437"/>
                      <a:pt x="1015265" y="535437"/>
                    </a:cubicBezTo>
                    <a:lnTo>
                      <a:pt x="66433" y="535437"/>
                    </a:lnTo>
                    <a:cubicBezTo>
                      <a:pt x="29743" y="535437"/>
                      <a:pt x="0" y="505694"/>
                      <a:pt x="0" y="469005"/>
                    </a:cubicBezTo>
                    <a:lnTo>
                      <a:pt x="0" y="66433"/>
                    </a:lnTo>
                    <a:cubicBezTo>
                      <a:pt x="0" y="29743"/>
                      <a:pt x="29743" y="0"/>
                      <a:pt x="66433" y="0"/>
                    </a:cubicBezTo>
                    <a:close/>
                  </a:path>
                </a:pathLst>
              </a:custGeom>
              <a:solidFill>
                <a:srgbClr val="D4E3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081697" cy="5735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47" id="47"/>
          <p:cNvSpPr txBox="true"/>
          <p:nvPr/>
        </p:nvSpPr>
        <p:spPr>
          <a:xfrm rot="0">
            <a:off x="981202" y="4681765"/>
            <a:ext cx="3487163" cy="289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5105" indent="-102552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초보자부터 숙련된 러너까지 모두를 아우르는 맞춤형 서비스를 제공하여 지속적으로 러닝에 흥미를 가질 수  있게 한다. </a:t>
            </a:r>
          </a:p>
          <a:p>
            <a:pPr algn="l" marL="144781" indent="-72390" lvl="1">
              <a:lnSpc>
                <a:spcPts val="2160"/>
              </a:lnSpc>
            </a:pPr>
          </a:p>
          <a:p>
            <a:pPr algn="l" marL="205105" indent="-102553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러닝을 해야만 하는 운동이 아닌,    재미로 인해 자발적으로 참여하는   운동으로 자리잡도록 한다. 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708050" y="9569425"/>
            <a:ext cx="16852875" cy="19050"/>
            <a:chOff x="0" y="0"/>
            <a:chExt cx="22470500" cy="25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2700" y="0"/>
              <a:ext cx="22445090" cy="25400"/>
            </a:xfrm>
            <a:custGeom>
              <a:avLst/>
              <a:gdLst/>
              <a:ahLst/>
              <a:cxnLst/>
              <a:rect r="r" b="b" t="t" l="l"/>
              <a:pathLst>
                <a:path h="25400" w="22445090">
                  <a:moveTo>
                    <a:pt x="0" y="0"/>
                  </a:moveTo>
                  <a:lnTo>
                    <a:pt x="22445090" y="0"/>
                  </a:lnTo>
                  <a:lnTo>
                    <a:pt x="2244509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9435993" y="2381570"/>
            <a:ext cx="3825728" cy="2813643"/>
            <a:chOff x="0" y="0"/>
            <a:chExt cx="1076065" cy="79139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76065" cy="791395"/>
            </a:xfrm>
            <a:custGeom>
              <a:avLst/>
              <a:gdLst/>
              <a:ahLst/>
              <a:cxnLst/>
              <a:rect r="r" b="b" t="t" l="l"/>
              <a:pathLst>
                <a:path h="79139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724615"/>
                  </a:lnTo>
                  <a:cubicBezTo>
                    <a:pt x="1076065" y="761497"/>
                    <a:pt x="1046166" y="791395"/>
                    <a:pt x="1009285" y="791395"/>
                  </a:cubicBezTo>
                  <a:lnTo>
                    <a:pt x="66780" y="791395"/>
                  </a:lnTo>
                  <a:cubicBezTo>
                    <a:pt x="29899" y="791395"/>
                    <a:pt x="0" y="761497"/>
                    <a:pt x="0" y="724615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076065" cy="82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435993" y="6666642"/>
            <a:ext cx="3825728" cy="1890647"/>
            <a:chOff x="0" y="0"/>
            <a:chExt cx="1076065" cy="53178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076065" cy="531783"/>
            </a:xfrm>
            <a:custGeom>
              <a:avLst/>
              <a:gdLst/>
              <a:ahLst/>
              <a:cxnLst/>
              <a:rect r="r" b="b" t="t" l="l"/>
              <a:pathLst>
                <a:path h="531783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465003"/>
                  </a:lnTo>
                  <a:cubicBezTo>
                    <a:pt x="1076065" y="501885"/>
                    <a:pt x="1046166" y="531783"/>
                    <a:pt x="1009285" y="531783"/>
                  </a:cubicBezTo>
                  <a:lnTo>
                    <a:pt x="66780" y="531783"/>
                  </a:lnTo>
                  <a:cubicBezTo>
                    <a:pt x="29899" y="531783"/>
                    <a:pt x="0" y="501885"/>
                    <a:pt x="0" y="465003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D4E3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076065" cy="569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9425887" y="4777734"/>
            <a:ext cx="3825729" cy="4054604"/>
          </a:xfrm>
          <a:custGeom>
            <a:avLst/>
            <a:gdLst/>
            <a:ahLst/>
            <a:cxnLst/>
            <a:rect r="r" b="b" t="t" l="l"/>
            <a:pathLst>
              <a:path h="4054604" w="3825729">
                <a:moveTo>
                  <a:pt x="0" y="0"/>
                </a:moveTo>
                <a:lnTo>
                  <a:pt x="3825729" y="0"/>
                </a:lnTo>
                <a:lnTo>
                  <a:pt x="3825729" y="4054604"/>
                </a:lnTo>
                <a:lnTo>
                  <a:pt x="0" y="405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8824338" y="2999843"/>
            <a:ext cx="50288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크루 간의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소통 창구 개설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9435993" y="4528019"/>
            <a:ext cx="3825728" cy="4056956"/>
            <a:chOff x="0" y="0"/>
            <a:chExt cx="5100971" cy="5409274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5100971" cy="4317357"/>
              <a:chOff x="0" y="0"/>
              <a:chExt cx="1076065" cy="910759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76065" cy="910759"/>
              </a:xfrm>
              <a:custGeom>
                <a:avLst/>
                <a:gdLst/>
                <a:ahLst/>
                <a:cxnLst/>
                <a:rect r="r" b="b" t="t" l="l"/>
                <a:pathLst>
                  <a:path h="91075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910759"/>
                    </a:lnTo>
                    <a:lnTo>
                      <a:pt x="0" y="910759"/>
                    </a:lnTo>
                    <a:close/>
                  </a:path>
                </a:pathLst>
              </a:custGeom>
              <a:solidFill>
                <a:srgbClr val="D4E3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076065" cy="948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2871091"/>
              <a:ext cx="5100971" cy="2538183"/>
              <a:chOff x="0" y="0"/>
              <a:chExt cx="1076065" cy="53543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76065" cy="535437"/>
              </a:xfrm>
              <a:custGeom>
                <a:avLst/>
                <a:gdLst/>
                <a:ahLst/>
                <a:cxnLst/>
                <a:rect r="r" b="b" t="t" l="l"/>
                <a:pathLst>
                  <a:path h="535437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468657"/>
                    </a:lnTo>
                    <a:cubicBezTo>
                      <a:pt x="1076065" y="505539"/>
                      <a:pt x="1046166" y="535437"/>
                      <a:pt x="1009285" y="535437"/>
                    </a:cubicBezTo>
                    <a:lnTo>
                      <a:pt x="66780" y="535437"/>
                    </a:lnTo>
                    <a:cubicBezTo>
                      <a:pt x="29899" y="535437"/>
                      <a:pt x="0" y="505539"/>
                      <a:pt x="0" y="468657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D4E3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76065" cy="5735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65" id="65"/>
          <p:cNvSpPr txBox="true"/>
          <p:nvPr/>
        </p:nvSpPr>
        <p:spPr>
          <a:xfrm rot="0">
            <a:off x="9494828" y="4682484"/>
            <a:ext cx="3687847" cy="301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러닝크루들의 제한적인 소통   환경을 개선하고, 하나의 서비스에서 모든 러닝 준비를 마치도록 한다.</a:t>
            </a:r>
          </a:p>
          <a:p>
            <a:pPr algn="l">
              <a:lnSpc>
                <a:spcPts val="3060"/>
              </a:lnSpc>
            </a:pPr>
          </a:p>
          <a:p>
            <a:pPr algn="l" marL="367031" indent="-183515" lvl="1">
              <a:lnSpc>
                <a:spcPts val="3060"/>
              </a:lnSpc>
              <a:buFont typeface="Arial"/>
              <a:buChar char="•"/>
            </a:pPr>
            <a:r>
              <a:rPr lang="en-US" sz="1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내의 결속력 강화 및 성취감    극대화를 통해 러닝 크루가 단순한   운동 그룹에서 발전하는 팀으로      성장할 수 있을 것이다.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55588" y="1981521"/>
            <a:ext cx="12157773" cy="6777959"/>
          </a:xfrm>
          <a:custGeom>
            <a:avLst/>
            <a:gdLst/>
            <a:ahLst/>
            <a:cxnLst/>
            <a:rect r="r" b="b" t="t" l="l"/>
            <a:pathLst>
              <a:path h="6777959" w="12157773">
                <a:moveTo>
                  <a:pt x="0" y="0"/>
                </a:moveTo>
                <a:lnTo>
                  <a:pt x="12157774" y="0"/>
                </a:lnTo>
                <a:lnTo>
                  <a:pt x="12157774" y="6777958"/>
                </a:lnTo>
                <a:lnTo>
                  <a:pt x="0" y="6777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8500" y="565150"/>
            <a:ext cx="20115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추진 일정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125201" y="942975"/>
            <a:ext cx="14445249" cy="19050"/>
            <a:chOff x="0" y="0"/>
            <a:chExt cx="19260332" cy="2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0"/>
              <a:ext cx="19234913" cy="25400"/>
            </a:xfrm>
            <a:custGeom>
              <a:avLst/>
              <a:gdLst/>
              <a:ahLst/>
              <a:cxnLst/>
              <a:rect r="r" b="b" t="t" l="l"/>
              <a:pathLst>
                <a:path h="25400" w="19234913">
                  <a:moveTo>
                    <a:pt x="0" y="0"/>
                  </a:moveTo>
                  <a:lnTo>
                    <a:pt x="19234913" y="0"/>
                  </a:lnTo>
                  <a:lnTo>
                    <a:pt x="1923491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F71FC"/>
            </a:solid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248650" y="4538527"/>
            <a:ext cx="1371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부록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39338" y="942975"/>
            <a:ext cx="13121587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30125" y="1724431"/>
            <a:ext cx="16427750" cy="8111201"/>
          </a:xfrm>
          <a:custGeom>
            <a:avLst/>
            <a:gdLst/>
            <a:ahLst/>
            <a:cxnLst/>
            <a:rect r="r" b="b" t="t" l="l"/>
            <a:pathLst>
              <a:path h="8111201" w="16427750">
                <a:moveTo>
                  <a:pt x="0" y="0"/>
                </a:moveTo>
                <a:lnTo>
                  <a:pt x="16427750" y="0"/>
                </a:lnTo>
                <a:lnTo>
                  <a:pt x="16427750" y="8111201"/>
                </a:lnTo>
                <a:lnTo>
                  <a:pt x="0" y="811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8500" y="565150"/>
            <a:ext cx="62543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플로우 차트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D72FD">
                <a:alpha val="100000"/>
              </a:srgbClr>
            </a:gs>
            <a:gs pos="100000">
              <a:srgbClr val="005AD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958" y="4346824"/>
            <a:ext cx="408927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8157" y="7925409"/>
            <a:ext cx="3038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RUNNING MACHINES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266837" y="939099"/>
            <a:ext cx="13294088" cy="13401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851750" y="4914629"/>
            <a:ext cx="4584799" cy="3310531"/>
            <a:chOff x="0" y="0"/>
            <a:chExt cx="1207519" cy="871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7519" cy="871909"/>
            </a:xfrm>
            <a:custGeom>
              <a:avLst/>
              <a:gdLst/>
              <a:ahLst/>
              <a:cxnLst/>
              <a:rect r="r" b="b" t="t" l="l"/>
              <a:pathLst>
                <a:path h="871909" w="1207519">
                  <a:moveTo>
                    <a:pt x="55724" y="0"/>
                  </a:moveTo>
                  <a:lnTo>
                    <a:pt x="1151795" y="0"/>
                  </a:lnTo>
                  <a:cubicBezTo>
                    <a:pt x="1182571" y="0"/>
                    <a:pt x="1207519" y="24948"/>
                    <a:pt x="1207519" y="55724"/>
                  </a:cubicBezTo>
                  <a:lnTo>
                    <a:pt x="1207519" y="816185"/>
                  </a:lnTo>
                  <a:cubicBezTo>
                    <a:pt x="1207519" y="830964"/>
                    <a:pt x="1201648" y="845138"/>
                    <a:pt x="1191198" y="855588"/>
                  </a:cubicBezTo>
                  <a:cubicBezTo>
                    <a:pt x="1180748" y="866039"/>
                    <a:pt x="1166574" y="871909"/>
                    <a:pt x="1151795" y="871909"/>
                  </a:cubicBezTo>
                  <a:lnTo>
                    <a:pt x="55724" y="871909"/>
                  </a:lnTo>
                  <a:cubicBezTo>
                    <a:pt x="40945" y="871909"/>
                    <a:pt x="26771" y="866039"/>
                    <a:pt x="16321" y="855588"/>
                  </a:cubicBezTo>
                  <a:cubicBezTo>
                    <a:pt x="5871" y="845138"/>
                    <a:pt x="0" y="830964"/>
                    <a:pt x="0" y="816185"/>
                  </a:cubicBezTo>
                  <a:lnTo>
                    <a:pt x="0" y="55724"/>
                  </a:lnTo>
                  <a:cubicBezTo>
                    <a:pt x="0" y="40945"/>
                    <a:pt x="5871" y="26771"/>
                    <a:pt x="16321" y="16321"/>
                  </a:cubicBezTo>
                  <a:cubicBezTo>
                    <a:pt x="26771" y="5871"/>
                    <a:pt x="40945" y="0"/>
                    <a:pt x="5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07519" cy="91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683682" y="5343999"/>
            <a:ext cx="920936" cy="919261"/>
          </a:xfrm>
          <a:custGeom>
            <a:avLst/>
            <a:gdLst/>
            <a:ahLst/>
            <a:cxnLst/>
            <a:rect r="r" b="b" t="t" l="l"/>
            <a:pathLst>
              <a:path h="919261" w="920936">
                <a:moveTo>
                  <a:pt x="0" y="0"/>
                </a:moveTo>
                <a:lnTo>
                  <a:pt x="920936" y="0"/>
                </a:lnTo>
                <a:lnTo>
                  <a:pt x="920936" y="919261"/>
                </a:lnTo>
                <a:lnTo>
                  <a:pt x="0" y="91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7100" y="561274"/>
            <a:ext cx="29462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0376" y="6478917"/>
            <a:ext cx="4124697" cy="125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코스 등록</a:t>
            </a: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</a:t>
            </a:r>
            <a:r>
              <a:rPr lang="en-US" b="true" sz="280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코스에 대한 리뷰 및 태깅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100" y="1659824"/>
            <a:ext cx="1048125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4242F"/>
                </a:solidFill>
                <a:latin typeface="Noto Sans"/>
                <a:ea typeface="Noto Sans"/>
                <a:cs typeface="Noto Sans"/>
                <a:sym typeface="Noto Sans"/>
              </a:rPr>
              <a:t>?사용자 맞춤형 러닝 코스 추천 및 커뮤니티 플랫폼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67727" y="2880358"/>
            <a:ext cx="6128448" cy="1285543"/>
            <a:chOff x="0" y="0"/>
            <a:chExt cx="8171263" cy="17140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80975"/>
              <a:ext cx="8171263" cy="1030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0"/>
                </a:lnSpc>
              </a:pPr>
              <a:r>
                <a:rPr lang="en-US" sz="6000">
                  <a:solidFill>
                    <a:srgbClr val="597C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service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18403"/>
              <a:ext cx="817126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360">
                  <a:solidFill>
                    <a:srgbClr val="000000"/>
                  </a:solidFill>
                  <a:latin typeface="Fraunces"/>
                  <a:ea typeface="Fraunces"/>
                  <a:cs typeface="Fraunces"/>
                  <a:sym typeface="Fraunces"/>
                </a:rPr>
                <a:t>READY 2 RUN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95127" y="4914629"/>
            <a:ext cx="4584799" cy="3310531"/>
            <a:chOff x="0" y="0"/>
            <a:chExt cx="1207519" cy="8719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7519" cy="871909"/>
            </a:xfrm>
            <a:custGeom>
              <a:avLst/>
              <a:gdLst/>
              <a:ahLst/>
              <a:cxnLst/>
              <a:rect r="r" b="b" t="t" l="l"/>
              <a:pathLst>
                <a:path h="871909" w="1207519">
                  <a:moveTo>
                    <a:pt x="55724" y="0"/>
                  </a:moveTo>
                  <a:lnTo>
                    <a:pt x="1151795" y="0"/>
                  </a:lnTo>
                  <a:cubicBezTo>
                    <a:pt x="1182571" y="0"/>
                    <a:pt x="1207519" y="24948"/>
                    <a:pt x="1207519" y="55724"/>
                  </a:cubicBezTo>
                  <a:lnTo>
                    <a:pt x="1207519" y="816185"/>
                  </a:lnTo>
                  <a:cubicBezTo>
                    <a:pt x="1207519" y="830964"/>
                    <a:pt x="1201648" y="845138"/>
                    <a:pt x="1191198" y="855588"/>
                  </a:cubicBezTo>
                  <a:cubicBezTo>
                    <a:pt x="1180748" y="866039"/>
                    <a:pt x="1166574" y="871909"/>
                    <a:pt x="1151795" y="871909"/>
                  </a:cubicBezTo>
                  <a:lnTo>
                    <a:pt x="55724" y="871909"/>
                  </a:lnTo>
                  <a:cubicBezTo>
                    <a:pt x="40945" y="871909"/>
                    <a:pt x="26771" y="866039"/>
                    <a:pt x="16321" y="855588"/>
                  </a:cubicBezTo>
                  <a:cubicBezTo>
                    <a:pt x="5871" y="845138"/>
                    <a:pt x="0" y="830964"/>
                    <a:pt x="0" y="816185"/>
                  </a:cubicBezTo>
                  <a:lnTo>
                    <a:pt x="0" y="55724"/>
                  </a:lnTo>
                  <a:cubicBezTo>
                    <a:pt x="0" y="40945"/>
                    <a:pt x="5871" y="26771"/>
                    <a:pt x="16321" y="16321"/>
                  </a:cubicBezTo>
                  <a:cubicBezTo>
                    <a:pt x="26771" y="5871"/>
                    <a:pt x="40945" y="0"/>
                    <a:pt x="5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07519" cy="91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2009" y="6478917"/>
            <a:ext cx="4288185" cy="125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위치, 선호도, 과거 러닝 기록</a:t>
            </a: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</a:t>
            </a:r>
            <a:r>
              <a:rPr lang="en-US" b="true" sz="280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러닝코스 추천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365366" y="5421444"/>
            <a:ext cx="901471" cy="822797"/>
          </a:xfrm>
          <a:custGeom>
            <a:avLst/>
            <a:gdLst/>
            <a:ahLst/>
            <a:cxnLst/>
            <a:rect r="r" b="b" t="t" l="l"/>
            <a:pathLst>
              <a:path h="822797" w="901471">
                <a:moveTo>
                  <a:pt x="0" y="0"/>
                </a:moveTo>
                <a:lnTo>
                  <a:pt x="901471" y="0"/>
                </a:lnTo>
                <a:lnTo>
                  <a:pt x="901471" y="822797"/>
                </a:lnTo>
                <a:lnTo>
                  <a:pt x="0" y="82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08074" y="4914629"/>
            <a:ext cx="4584799" cy="3310531"/>
            <a:chOff x="0" y="0"/>
            <a:chExt cx="1207519" cy="8719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7519" cy="871909"/>
            </a:xfrm>
            <a:custGeom>
              <a:avLst/>
              <a:gdLst/>
              <a:ahLst/>
              <a:cxnLst/>
              <a:rect r="r" b="b" t="t" l="l"/>
              <a:pathLst>
                <a:path h="871909" w="1207519">
                  <a:moveTo>
                    <a:pt x="55724" y="0"/>
                  </a:moveTo>
                  <a:lnTo>
                    <a:pt x="1151795" y="0"/>
                  </a:lnTo>
                  <a:cubicBezTo>
                    <a:pt x="1182571" y="0"/>
                    <a:pt x="1207519" y="24948"/>
                    <a:pt x="1207519" y="55724"/>
                  </a:cubicBezTo>
                  <a:lnTo>
                    <a:pt x="1207519" y="816185"/>
                  </a:lnTo>
                  <a:cubicBezTo>
                    <a:pt x="1207519" y="830964"/>
                    <a:pt x="1201648" y="845138"/>
                    <a:pt x="1191198" y="855588"/>
                  </a:cubicBezTo>
                  <a:cubicBezTo>
                    <a:pt x="1180748" y="866039"/>
                    <a:pt x="1166574" y="871909"/>
                    <a:pt x="1151795" y="871909"/>
                  </a:cubicBezTo>
                  <a:lnTo>
                    <a:pt x="55724" y="871909"/>
                  </a:lnTo>
                  <a:cubicBezTo>
                    <a:pt x="40945" y="871909"/>
                    <a:pt x="26771" y="866039"/>
                    <a:pt x="16321" y="855588"/>
                  </a:cubicBezTo>
                  <a:cubicBezTo>
                    <a:pt x="5871" y="845138"/>
                    <a:pt x="0" y="830964"/>
                    <a:pt x="0" y="816185"/>
                  </a:cubicBezTo>
                  <a:lnTo>
                    <a:pt x="0" y="55724"/>
                  </a:lnTo>
                  <a:cubicBezTo>
                    <a:pt x="0" y="40945"/>
                    <a:pt x="5871" y="26771"/>
                    <a:pt x="16321" y="16321"/>
                  </a:cubicBezTo>
                  <a:cubicBezTo>
                    <a:pt x="26771" y="5871"/>
                    <a:pt x="40945" y="0"/>
                    <a:pt x="5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07519" cy="91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040006" y="5343999"/>
            <a:ext cx="920936" cy="919261"/>
          </a:xfrm>
          <a:custGeom>
            <a:avLst/>
            <a:gdLst/>
            <a:ahLst/>
            <a:cxnLst/>
            <a:rect r="r" b="b" t="t" l="l"/>
            <a:pathLst>
              <a:path h="919261" w="920936">
                <a:moveTo>
                  <a:pt x="0" y="0"/>
                </a:moveTo>
                <a:lnTo>
                  <a:pt x="920935" y="0"/>
                </a:lnTo>
                <a:lnTo>
                  <a:pt x="920935" y="919261"/>
                </a:lnTo>
                <a:lnTo>
                  <a:pt x="0" y="91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744078" y="6478917"/>
            <a:ext cx="3569940" cy="125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러너들을 위한 소통 공간</a:t>
            </a:r>
          </a:p>
          <a:p>
            <a:pPr algn="ctr">
              <a:lnSpc>
                <a:spcPts val="5180"/>
              </a:lnSpc>
            </a:pPr>
            <a:r>
              <a:rPr lang="en-US" sz="2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</a:t>
            </a:r>
            <a:r>
              <a:rPr lang="en-US" b="true" sz="280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러너 / 크루 커뮤니티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4093332"/>
            <a:ext cx="16833781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6164822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488173" y="4538527"/>
            <a:ext cx="931165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71FC"/>
                </a:solidFill>
                <a:latin typeface="210 도시락"/>
                <a:ea typeface="210 도시락"/>
                <a:cs typeface="210 도시락"/>
                <a:sym typeface="210 도시락"/>
              </a:rPr>
              <a:t>2. 개발 배경 및 선행기술 사례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5787" y="942975"/>
            <a:ext cx="11725138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7100" y="2077360"/>
            <a:ext cx="5108686" cy="1203125"/>
          </a:xfrm>
          <a:custGeom>
            <a:avLst/>
            <a:gdLst/>
            <a:ahLst/>
            <a:cxnLst/>
            <a:rect r="r" b="b" t="t" l="l"/>
            <a:pathLst>
              <a:path h="1203125" w="5108686">
                <a:moveTo>
                  <a:pt x="0" y="0"/>
                </a:moveTo>
                <a:lnTo>
                  <a:pt x="5108687" y="0"/>
                </a:lnTo>
                <a:lnTo>
                  <a:pt x="5108687" y="1203125"/>
                </a:lnTo>
                <a:lnTo>
                  <a:pt x="0" y="120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6" r="-892" b="-7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100" y="3696590"/>
            <a:ext cx="6871140" cy="2748456"/>
          </a:xfrm>
          <a:custGeom>
            <a:avLst/>
            <a:gdLst/>
            <a:ahLst/>
            <a:cxnLst/>
            <a:rect r="r" b="b" t="t" l="l"/>
            <a:pathLst>
              <a:path h="2748456" w="6871140">
                <a:moveTo>
                  <a:pt x="0" y="0"/>
                </a:moveTo>
                <a:lnTo>
                  <a:pt x="6871140" y="0"/>
                </a:lnTo>
                <a:lnTo>
                  <a:pt x="6871140" y="2748456"/>
                </a:lnTo>
                <a:lnTo>
                  <a:pt x="0" y="2748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500" y="6861152"/>
            <a:ext cx="8295731" cy="2073933"/>
          </a:xfrm>
          <a:custGeom>
            <a:avLst/>
            <a:gdLst/>
            <a:ahLst/>
            <a:cxnLst/>
            <a:rect r="r" b="b" t="t" l="l"/>
            <a:pathLst>
              <a:path h="2073933" w="8295731">
                <a:moveTo>
                  <a:pt x="0" y="0"/>
                </a:moveTo>
                <a:lnTo>
                  <a:pt x="8295731" y="0"/>
                </a:lnTo>
                <a:lnTo>
                  <a:pt x="8295731" y="2073932"/>
                </a:lnTo>
                <a:lnTo>
                  <a:pt x="0" y="207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91822" y="3488234"/>
            <a:ext cx="4584799" cy="3310531"/>
            <a:chOff x="0" y="0"/>
            <a:chExt cx="1207519" cy="871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519" cy="871909"/>
            </a:xfrm>
            <a:custGeom>
              <a:avLst/>
              <a:gdLst/>
              <a:ahLst/>
              <a:cxnLst/>
              <a:rect r="r" b="b" t="t" l="l"/>
              <a:pathLst>
                <a:path h="871909" w="1207519">
                  <a:moveTo>
                    <a:pt x="55724" y="0"/>
                  </a:moveTo>
                  <a:lnTo>
                    <a:pt x="1151795" y="0"/>
                  </a:lnTo>
                  <a:cubicBezTo>
                    <a:pt x="1182571" y="0"/>
                    <a:pt x="1207519" y="24948"/>
                    <a:pt x="1207519" y="55724"/>
                  </a:cubicBezTo>
                  <a:lnTo>
                    <a:pt x="1207519" y="816185"/>
                  </a:lnTo>
                  <a:cubicBezTo>
                    <a:pt x="1207519" y="830964"/>
                    <a:pt x="1201648" y="845138"/>
                    <a:pt x="1191198" y="855588"/>
                  </a:cubicBezTo>
                  <a:cubicBezTo>
                    <a:pt x="1180748" y="866039"/>
                    <a:pt x="1166574" y="871909"/>
                    <a:pt x="1151795" y="871909"/>
                  </a:cubicBezTo>
                  <a:lnTo>
                    <a:pt x="55724" y="871909"/>
                  </a:lnTo>
                  <a:cubicBezTo>
                    <a:pt x="40945" y="871909"/>
                    <a:pt x="26771" y="866039"/>
                    <a:pt x="16321" y="855588"/>
                  </a:cubicBezTo>
                  <a:cubicBezTo>
                    <a:pt x="5871" y="845138"/>
                    <a:pt x="0" y="830964"/>
                    <a:pt x="0" y="816185"/>
                  </a:cubicBezTo>
                  <a:lnTo>
                    <a:pt x="0" y="55724"/>
                  </a:lnTo>
                  <a:cubicBezTo>
                    <a:pt x="0" y="40945"/>
                    <a:pt x="5871" y="26771"/>
                    <a:pt x="16321" y="16321"/>
                  </a:cubicBezTo>
                  <a:cubicBezTo>
                    <a:pt x="26771" y="5871"/>
                    <a:pt x="40945" y="0"/>
                    <a:pt x="5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07519" cy="91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490223" y="5004143"/>
            <a:ext cx="34747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러닝의 인기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0223" y="5642318"/>
            <a:ext cx="34747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러너의 증가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3599464" y="5206604"/>
            <a:ext cx="842280" cy="84228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F71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8500" y="565150"/>
            <a:ext cx="41654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배경 및 필요성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482558" y="3696590"/>
            <a:ext cx="1003327" cy="1130510"/>
          </a:xfrm>
          <a:custGeom>
            <a:avLst/>
            <a:gdLst/>
            <a:ahLst/>
            <a:cxnLst/>
            <a:rect r="r" b="b" t="t" l="l"/>
            <a:pathLst>
              <a:path h="1130510" w="1003327">
                <a:moveTo>
                  <a:pt x="0" y="0"/>
                </a:moveTo>
                <a:lnTo>
                  <a:pt x="1003327" y="0"/>
                </a:lnTo>
                <a:lnTo>
                  <a:pt x="1003327" y="1130510"/>
                </a:lnTo>
                <a:lnTo>
                  <a:pt x="0" y="113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3782" y="2365538"/>
            <a:ext cx="4049750" cy="6112017"/>
            <a:chOff x="0" y="0"/>
            <a:chExt cx="1098484" cy="1657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3086" y="0"/>
                  </a:moveTo>
                  <a:lnTo>
                    <a:pt x="1035398" y="0"/>
                  </a:lnTo>
                  <a:cubicBezTo>
                    <a:pt x="1052129" y="0"/>
                    <a:pt x="1068176" y="6647"/>
                    <a:pt x="1080007" y="18478"/>
                  </a:cubicBezTo>
                  <a:cubicBezTo>
                    <a:pt x="1091838" y="30308"/>
                    <a:pt x="1098484" y="46355"/>
                    <a:pt x="1098484" y="63086"/>
                  </a:cubicBezTo>
                  <a:lnTo>
                    <a:pt x="1098484" y="1594783"/>
                  </a:lnTo>
                  <a:cubicBezTo>
                    <a:pt x="1098484" y="1611514"/>
                    <a:pt x="1091838" y="1627560"/>
                    <a:pt x="1080007" y="1639391"/>
                  </a:cubicBezTo>
                  <a:cubicBezTo>
                    <a:pt x="1068176" y="1651222"/>
                    <a:pt x="1052129" y="1657869"/>
                    <a:pt x="1035398" y="1657869"/>
                  </a:cubicBezTo>
                  <a:lnTo>
                    <a:pt x="63086" y="1657869"/>
                  </a:lnTo>
                  <a:cubicBezTo>
                    <a:pt x="46355" y="1657869"/>
                    <a:pt x="30308" y="1651222"/>
                    <a:pt x="18478" y="1639391"/>
                  </a:cubicBezTo>
                  <a:cubicBezTo>
                    <a:pt x="6647" y="1627560"/>
                    <a:pt x="0" y="1611514"/>
                    <a:pt x="0" y="1594783"/>
                  </a:cubicBezTo>
                  <a:lnTo>
                    <a:pt x="0" y="63086"/>
                  </a:lnTo>
                  <a:cubicBezTo>
                    <a:pt x="0" y="46355"/>
                    <a:pt x="6647" y="30308"/>
                    <a:pt x="18478" y="18478"/>
                  </a:cubicBezTo>
                  <a:cubicBezTo>
                    <a:pt x="30308" y="6647"/>
                    <a:pt x="46355" y="0"/>
                    <a:pt x="6308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117635" y="2365538"/>
            <a:ext cx="4049750" cy="6112017"/>
            <a:chOff x="0" y="0"/>
            <a:chExt cx="1098484" cy="1657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3086" y="0"/>
                  </a:moveTo>
                  <a:lnTo>
                    <a:pt x="1035398" y="0"/>
                  </a:lnTo>
                  <a:cubicBezTo>
                    <a:pt x="1052129" y="0"/>
                    <a:pt x="1068176" y="6647"/>
                    <a:pt x="1080007" y="18478"/>
                  </a:cubicBezTo>
                  <a:cubicBezTo>
                    <a:pt x="1091838" y="30308"/>
                    <a:pt x="1098484" y="46355"/>
                    <a:pt x="1098484" y="63086"/>
                  </a:cubicBezTo>
                  <a:lnTo>
                    <a:pt x="1098484" y="1594783"/>
                  </a:lnTo>
                  <a:cubicBezTo>
                    <a:pt x="1098484" y="1611514"/>
                    <a:pt x="1091838" y="1627560"/>
                    <a:pt x="1080007" y="1639391"/>
                  </a:cubicBezTo>
                  <a:cubicBezTo>
                    <a:pt x="1068176" y="1651222"/>
                    <a:pt x="1052129" y="1657869"/>
                    <a:pt x="1035398" y="1657869"/>
                  </a:cubicBezTo>
                  <a:lnTo>
                    <a:pt x="63086" y="1657869"/>
                  </a:lnTo>
                  <a:cubicBezTo>
                    <a:pt x="46355" y="1657869"/>
                    <a:pt x="30308" y="1651222"/>
                    <a:pt x="18478" y="1639391"/>
                  </a:cubicBezTo>
                  <a:cubicBezTo>
                    <a:pt x="6647" y="1627560"/>
                    <a:pt x="0" y="1611514"/>
                    <a:pt x="0" y="1594783"/>
                  </a:cubicBezTo>
                  <a:lnTo>
                    <a:pt x="0" y="63086"/>
                  </a:lnTo>
                  <a:cubicBezTo>
                    <a:pt x="0" y="46355"/>
                    <a:pt x="6647" y="30308"/>
                    <a:pt x="18478" y="18478"/>
                  </a:cubicBezTo>
                  <a:cubicBezTo>
                    <a:pt x="30308" y="6647"/>
                    <a:pt x="46355" y="0"/>
                    <a:pt x="6308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04468" y="2336470"/>
            <a:ext cx="4049750" cy="6112017"/>
            <a:chOff x="0" y="0"/>
            <a:chExt cx="1098484" cy="1657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484" cy="1657869"/>
            </a:xfrm>
            <a:custGeom>
              <a:avLst/>
              <a:gdLst/>
              <a:ahLst/>
              <a:cxnLst/>
              <a:rect r="r" b="b" t="t" l="l"/>
              <a:pathLst>
                <a:path h="1657869" w="1098484">
                  <a:moveTo>
                    <a:pt x="63086" y="0"/>
                  </a:moveTo>
                  <a:lnTo>
                    <a:pt x="1035398" y="0"/>
                  </a:lnTo>
                  <a:cubicBezTo>
                    <a:pt x="1052129" y="0"/>
                    <a:pt x="1068176" y="6647"/>
                    <a:pt x="1080007" y="18478"/>
                  </a:cubicBezTo>
                  <a:cubicBezTo>
                    <a:pt x="1091838" y="30308"/>
                    <a:pt x="1098484" y="46355"/>
                    <a:pt x="1098484" y="63086"/>
                  </a:cubicBezTo>
                  <a:lnTo>
                    <a:pt x="1098484" y="1594783"/>
                  </a:lnTo>
                  <a:cubicBezTo>
                    <a:pt x="1098484" y="1611514"/>
                    <a:pt x="1091838" y="1627560"/>
                    <a:pt x="1080007" y="1639391"/>
                  </a:cubicBezTo>
                  <a:cubicBezTo>
                    <a:pt x="1068176" y="1651222"/>
                    <a:pt x="1052129" y="1657869"/>
                    <a:pt x="1035398" y="1657869"/>
                  </a:cubicBezTo>
                  <a:lnTo>
                    <a:pt x="63086" y="1657869"/>
                  </a:lnTo>
                  <a:cubicBezTo>
                    <a:pt x="46355" y="1657869"/>
                    <a:pt x="30308" y="1651222"/>
                    <a:pt x="18478" y="1639391"/>
                  </a:cubicBezTo>
                  <a:cubicBezTo>
                    <a:pt x="6647" y="1627560"/>
                    <a:pt x="0" y="1611514"/>
                    <a:pt x="0" y="1594783"/>
                  </a:cubicBezTo>
                  <a:lnTo>
                    <a:pt x="0" y="63086"/>
                  </a:lnTo>
                  <a:cubicBezTo>
                    <a:pt x="0" y="46355"/>
                    <a:pt x="6647" y="30308"/>
                    <a:pt x="18478" y="18478"/>
                  </a:cubicBezTo>
                  <a:cubicBezTo>
                    <a:pt x="30308" y="6647"/>
                    <a:pt x="46355" y="0"/>
                    <a:pt x="6308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183542" y="3097618"/>
            <a:ext cx="950230" cy="950230"/>
          </a:xfrm>
          <a:custGeom>
            <a:avLst/>
            <a:gdLst/>
            <a:ahLst/>
            <a:cxnLst/>
            <a:rect r="r" b="b" t="t" l="l"/>
            <a:pathLst>
              <a:path h="950230" w="950230">
                <a:moveTo>
                  <a:pt x="0" y="0"/>
                </a:moveTo>
                <a:lnTo>
                  <a:pt x="950230" y="0"/>
                </a:lnTo>
                <a:lnTo>
                  <a:pt x="950230" y="950230"/>
                </a:lnTo>
                <a:lnTo>
                  <a:pt x="0" y="950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84047" y="4446146"/>
            <a:ext cx="1749221" cy="53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b="true" sz="320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초보 러너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10858" y="5359504"/>
            <a:ext cx="3478127" cy="198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적절한 러닝 코스, 장비 등 러닝   관련 정보가 적어 어려움을 느끼고, 이러한 정보를 나누고 소통할 수 있는 커뮤니티가 부족하다.</a:t>
            </a:r>
          </a:p>
          <a:p>
            <a:pPr algn="l">
              <a:lnSpc>
                <a:spcPts val="2689"/>
              </a:lnSpc>
            </a:pPr>
          </a:p>
          <a:p>
            <a:pPr algn="l" marL="0" indent="0" lvl="0">
              <a:lnSpc>
                <a:spcPts val="268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38444" y="4446146"/>
            <a:ext cx="2211113" cy="110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b="true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숙련된 러너</a:t>
            </a:r>
          </a:p>
          <a:p>
            <a:pPr algn="ctr">
              <a:lnSpc>
                <a:spcPts val="448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469027" y="5388573"/>
            <a:ext cx="3494315" cy="131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9"/>
              </a:lnSpc>
              <a:spcBef>
                <a:spcPct val="0"/>
              </a:spcBef>
            </a:pPr>
            <a:r>
              <a:rPr lang="en-US" sz="192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더욱 다양하고 풍부한 러닝 정보를 원하지만, 기존의 러닝앱은 경로를 추적하고 페이스를 알려주는 것이     주된 기능이다.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27803" y="4426385"/>
            <a:ext cx="2870979" cy="53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b="true" sz="320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레퍼런스 및 개선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82185" y="5364397"/>
            <a:ext cx="3494315" cy="182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</a:pPr>
            <a:r>
              <a:rPr lang="en-US" sz="192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러닝 앱의 기능을 레퍼런스로 활용한다. 또한, 사용자 맞춤형    코스를 추천하고 러너들과 소통할 수 있는 커뮤니티 기능을 제공하는 새로운 러닝 앱을 개발한다.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605802" y="3097618"/>
            <a:ext cx="950230" cy="950230"/>
          </a:xfrm>
          <a:custGeom>
            <a:avLst/>
            <a:gdLst/>
            <a:ahLst/>
            <a:cxnLst/>
            <a:rect r="r" b="b" t="t" l="l"/>
            <a:pathLst>
              <a:path h="950230" w="950230">
                <a:moveTo>
                  <a:pt x="0" y="0"/>
                </a:moveTo>
                <a:lnTo>
                  <a:pt x="950230" y="0"/>
                </a:lnTo>
                <a:lnTo>
                  <a:pt x="950230" y="950230"/>
                </a:lnTo>
                <a:lnTo>
                  <a:pt x="0" y="950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5835787" y="942975"/>
            <a:ext cx="11725138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698500" y="565150"/>
            <a:ext cx="41654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배경 및 필요성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149505" y="2884239"/>
            <a:ext cx="1081562" cy="1376989"/>
          </a:xfrm>
          <a:custGeom>
            <a:avLst/>
            <a:gdLst/>
            <a:ahLst/>
            <a:cxnLst/>
            <a:rect r="r" b="b" t="t" l="l"/>
            <a:pathLst>
              <a:path h="1376989" w="1081562">
                <a:moveTo>
                  <a:pt x="0" y="0"/>
                </a:moveTo>
                <a:lnTo>
                  <a:pt x="1081562" y="0"/>
                </a:lnTo>
                <a:lnTo>
                  <a:pt x="1081562" y="1376989"/>
                </a:lnTo>
                <a:lnTo>
                  <a:pt x="0" y="137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9883" y="1785298"/>
            <a:ext cx="3825728" cy="4559078"/>
            <a:chOff x="0" y="0"/>
            <a:chExt cx="1076065" cy="1282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065" cy="1282335"/>
            </a:xfrm>
            <a:custGeom>
              <a:avLst/>
              <a:gdLst/>
              <a:ahLst/>
              <a:cxnLst/>
              <a:rect r="r" b="b" t="t" l="l"/>
              <a:pathLst>
                <a:path h="128233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1215554"/>
                  </a:lnTo>
                  <a:cubicBezTo>
                    <a:pt x="1076065" y="1252436"/>
                    <a:pt x="1046166" y="1282335"/>
                    <a:pt x="1009285" y="1282335"/>
                  </a:cubicBezTo>
                  <a:lnTo>
                    <a:pt x="66780" y="1282335"/>
                  </a:lnTo>
                  <a:cubicBezTo>
                    <a:pt x="29899" y="1282335"/>
                    <a:pt x="0" y="1252436"/>
                    <a:pt x="0" y="1215554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0F71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76065" cy="132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661" y="1785298"/>
            <a:ext cx="3825728" cy="4559078"/>
            <a:chOff x="0" y="0"/>
            <a:chExt cx="1076065" cy="12823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6065" cy="1282335"/>
            </a:xfrm>
            <a:custGeom>
              <a:avLst/>
              <a:gdLst/>
              <a:ahLst/>
              <a:cxnLst/>
              <a:rect r="r" b="b" t="t" l="l"/>
              <a:pathLst>
                <a:path h="128233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1215554"/>
                  </a:lnTo>
                  <a:cubicBezTo>
                    <a:pt x="1076065" y="1252436"/>
                    <a:pt x="1046166" y="1282335"/>
                    <a:pt x="1009285" y="1282335"/>
                  </a:cubicBezTo>
                  <a:lnTo>
                    <a:pt x="66780" y="1282335"/>
                  </a:lnTo>
                  <a:cubicBezTo>
                    <a:pt x="29899" y="1282335"/>
                    <a:pt x="0" y="1252436"/>
                    <a:pt x="0" y="1215554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0F71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6065" cy="132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28933" y="2331046"/>
            <a:ext cx="3825728" cy="4559078"/>
            <a:chOff x="0" y="0"/>
            <a:chExt cx="1076065" cy="12823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6065" cy="1282335"/>
            </a:xfrm>
            <a:custGeom>
              <a:avLst/>
              <a:gdLst/>
              <a:ahLst/>
              <a:cxnLst/>
              <a:rect r="r" b="b" t="t" l="l"/>
              <a:pathLst>
                <a:path h="128233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1215554"/>
                  </a:lnTo>
                  <a:cubicBezTo>
                    <a:pt x="1076065" y="1252436"/>
                    <a:pt x="1046166" y="1282335"/>
                    <a:pt x="1009285" y="1282335"/>
                  </a:cubicBezTo>
                  <a:lnTo>
                    <a:pt x="66780" y="1282335"/>
                  </a:lnTo>
                  <a:cubicBezTo>
                    <a:pt x="29899" y="1282335"/>
                    <a:pt x="0" y="1252436"/>
                    <a:pt x="0" y="1215554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0F71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76065" cy="132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42389" y="2331046"/>
            <a:ext cx="3825728" cy="4559078"/>
            <a:chOff x="0" y="0"/>
            <a:chExt cx="1076065" cy="12823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6065" cy="1282335"/>
            </a:xfrm>
            <a:custGeom>
              <a:avLst/>
              <a:gdLst/>
              <a:ahLst/>
              <a:cxnLst/>
              <a:rect r="r" b="b" t="t" l="l"/>
              <a:pathLst>
                <a:path h="1282335" w="1076065">
                  <a:moveTo>
                    <a:pt x="66780" y="0"/>
                  </a:moveTo>
                  <a:lnTo>
                    <a:pt x="1009285" y="0"/>
                  </a:lnTo>
                  <a:cubicBezTo>
                    <a:pt x="1026996" y="0"/>
                    <a:pt x="1043982" y="7036"/>
                    <a:pt x="1056505" y="19560"/>
                  </a:cubicBezTo>
                  <a:cubicBezTo>
                    <a:pt x="1069029" y="32083"/>
                    <a:pt x="1076065" y="49069"/>
                    <a:pt x="1076065" y="66780"/>
                  </a:cubicBezTo>
                  <a:lnTo>
                    <a:pt x="1076065" y="1215554"/>
                  </a:lnTo>
                  <a:cubicBezTo>
                    <a:pt x="1076065" y="1252436"/>
                    <a:pt x="1046166" y="1282335"/>
                    <a:pt x="1009285" y="1282335"/>
                  </a:cubicBezTo>
                  <a:lnTo>
                    <a:pt x="66780" y="1282335"/>
                  </a:lnTo>
                  <a:cubicBezTo>
                    <a:pt x="29899" y="1282335"/>
                    <a:pt x="0" y="1252436"/>
                    <a:pt x="0" y="1215554"/>
                  </a:cubicBezTo>
                  <a:lnTo>
                    <a:pt x="0" y="66780"/>
                  </a:lnTo>
                  <a:cubicBezTo>
                    <a:pt x="0" y="29899"/>
                    <a:pt x="29899" y="0"/>
                    <a:pt x="66780" y="0"/>
                  </a:cubicBezTo>
                  <a:close/>
                </a:path>
              </a:pathLst>
            </a:custGeom>
            <a:solidFill>
              <a:srgbClr val="0F71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76065" cy="132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9883" y="6021349"/>
            <a:ext cx="3825728" cy="2461630"/>
            <a:chOff x="0" y="0"/>
            <a:chExt cx="5100971" cy="328217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100971" cy="2619633"/>
              <a:chOff x="0" y="0"/>
              <a:chExt cx="1076065" cy="55261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76065" cy="552619"/>
              </a:xfrm>
              <a:custGeom>
                <a:avLst/>
                <a:gdLst/>
                <a:ahLst/>
                <a:cxnLst/>
                <a:rect r="r" b="b" t="t" l="l"/>
                <a:pathLst>
                  <a:path h="55261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552619"/>
                    </a:lnTo>
                    <a:lnTo>
                      <a:pt x="0" y="552619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76065" cy="59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742086"/>
              <a:ext cx="5100971" cy="1540088"/>
              <a:chOff x="0" y="0"/>
              <a:chExt cx="1076065" cy="32488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6065" cy="324886"/>
              </a:xfrm>
              <a:custGeom>
                <a:avLst/>
                <a:gdLst/>
                <a:ahLst/>
                <a:cxnLst/>
                <a:rect r="r" b="b" t="t" l="l"/>
                <a:pathLst>
                  <a:path h="324886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258106"/>
                    </a:lnTo>
                    <a:cubicBezTo>
                      <a:pt x="1076065" y="294988"/>
                      <a:pt x="1046166" y="324886"/>
                      <a:pt x="1009285" y="324886"/>
                    </a:cubicBezTo>
                    <a:lnTo>
                      <a:pt x="66780" y="324886"/>
                    </a:lnTo>
                    <a:cubicBezTo>
                      <a:pt x="29899" y="324886"/>
                      <a:pt x="0" y="294988"/>
                      <a:pt x="0" y="258106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76065" cy="362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9335661" y="6021349"/>
            <a:ext cx="3825728" cy="2461630"/>
            <a:chOff x="0" y="0"/>
            <a:chExt cx="5100971" cy="328217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100971" cy="2619633"/>
              <a:chOff x="0" y="0"/>
              <a:chExt cx="1076065" cy="55261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6065" cy="552619"/>
              </a:xfrm>
              <a:custGeom>
                <a:avLst/>
                <a:gdLst/>
                <a:ahLst/>
                <a:cxnLst/>
                <a:rect r="r" b="b" t="t" l="l"/>
                <a:pathLst>
                  <a:path h="55261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552619"/>
                    </a:lnTo>
                    <a:lnTo>
                      <a:pt x="0" y="552619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76065" cy="59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1742086"/>
              <a:ext cx="5100971" cy="1540088"/>
              <a:chOff x="0" y="0"/>
              <a:chExt cx="1076065" cy="32488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76065" cy="324886"/>
              </a:xfrm>
              <a:custGeom>
                <a:avLst/>
                <a:gdLst/>
                <a:ahLst/>
                <a:cxnLst/>
                <a:rect r="r" b="b" t="t" l="l"/>
                <a:pathLst>
                  <a:path h="324886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258106"/>
                    </a:lnTo>
                    <a:cubicBezTo>
                      <a:pt x="1076065" y="294988"/>
                      <a:pt x="1046166" y="324886"/>
                      <a:pt x="1009285" y="324886"/>
                    </a:cubicBezTo>
                    <a:lnTo>
                      <a:pt x="66780" y="324886"/>
                    </a:lnTo>
                    <a:cubicBezTo>
                      <a:pt x="29899" y="324886"/>
                      <a:pt x="0" y="294988"/>
                      <a:pt x="0" y="258106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76065" cy="362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5128933" y="6567096"/>
            <a:ext cx="3825728" cy="2461630"/>
            <a:chOff x="0" y="0"/>
            <a:chExt cx="5100971" cy="328217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100971" cy="2619633"/>
              <a:chOff x="0" y="0"/>
              <a:chExt cx="1076065" cy="55261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76065" cy="552619"/>
              </a:xfrm>
              <a:custGeom>
                <a:avLst/>
                <a:gdLst/>
                <a:ahLst/>
                <a:cxnLst/>
                <a:rect r="r" b="b" t="t" l="l"/>
                <a:pathLst>
                  <a:path h="55261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552619"/>
                    </a:lnTo>
                    <a:lnTo>
                      <a:pt x="0" y="552619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076065" cy="59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742086"/>
              <a:ext cx="5100971" cy="1540088"/>
              <a:chOff x="0" y="0"/>
              <a:chExt cx="1076065" cy="32488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76065" cy="324886"/>
              </a:xfrm>
              <a:custGeom>
                <a:avLst/>
                <a:gdLst/>
                <a:ahLst/>
                <a:cxnLst/>
                <a:rect r="r" b="b" t="t" l="l"/>
                <a:pathLst>
                  <a:path h="324886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258106"/>
                    </a:lnTo>
                    <a:cubicBezTo>
                      <a:pt x="1076065" y="294988"/>
                      <a:pt x="1046166" y="324886"/>
                      <a:pt x="1009285" y="324886"/>
                    </a:cubicBezTo>
                    <a:lnTo>
                      <a:pt x="66780" y="324886"/>
                    </a:lnTo>
                    <a:cubicBezTo>
                      <a:pt x="29899" y="324886"/>
                      <a:pt x="0" y="294988"/>
                      <a:pt x="0" y="258106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076065" cy="362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3542389" y="6567096"/>
            <a:ext cx="3825728" cy="2461630"/>
            <a:chOff x="0" y="0"/>
            <a:chExt cx="5100971" cy="3282174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100971" cy="2619633"/>
              <a:chOff x="0" y="0"/>
              <a:chExt cx="1076065" cy="552619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076065" cy="552619"/>
              </a:xfrm>
              <a:custGeom>
                <a:avLst/>
                <a:gdLst/>
                <a:ahLst/>
                <a:cxnLst/>
                <a:rect r="r" b="b" t="t" l="l"/>
                <a:pathLst>
                  <a:path h="552619" w="1076065">
                    <a:moveTo>
                      <a:pt x="0" y="0"/>
                    </a:moveTo>
                    <a:lnTo>
                      <a:pt x="1076065" y="0"/>
                    </a:lnTo>
                    <a:lnTo>
                      <a:pt x="1076065" y="552619"/>
                    </a:lnTo>
                    <a:lnTo>
                      <a:pt x="0" y="552619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076065" cy="59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1742086"/>
              <a:ext cx="5100971" cy="1540088"/>
              <a:chOff x="0" y="0"/>
              <a:chExt cx="1076065" cy="3248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076065" cy="324886"/>
              </a:xfrm>
              <a:custGeom>
                <a:avLst/>
                <a:gdLst/>
                <a:ahLst/>
                <a:cxnLst/>
                <a:rect r="r" b="b" t="t" l="l"/>
                <a:pathLst>
                  <a:path h="324886" w="107606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258106"/>
                    </a:lnTo>
                    <a:cubicBezTo>
                      <a:pt x="1076065" y="294988"/>
                      <a:pt x="1046166" y="324886"/>
                      <a:pt x="1009285" y="324886"/>
                    </a:cubicBezTo>
                    <a:lnTo>
                      <a:pt x="66780" y="324886"/>
                    </a:lnTo>
                    <a:cubicBezTo>
                      <a:pt x="29899" y="324886"/>
                      <a:pt x="0" y="294988"/>
                      <a:pt x="0" y="258106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076065" cy="362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42" id="42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841875" y="2889721"/>
            <a:ext cx="1981743" cy="1981743"/>
          </a:xfrm>
          <a:custGeom>
            <a:avLst/>
            <a:gdLst/>
            <a:ahLst/>
            <a:cxnLst/>
            <a:rect r="r" b="b" t="t" l="l"/>
            <a:pathLst>
              <a:path h="1981743" w="1981743">
                <a:moveTo>
                  <a:pt x="0" y="0"/>
                </a:moveTo>
                <a:lnTo>
                  <a:pt x="1981744" y="0"/>
                </a:lnTo>
                <a:lnTo>
                  <a:pt x="1981744" y="1981743"/>
                </a:lnTo>
                <a:lnTo>
                  <a:pt x="0" y="198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6015296" y="3451899"/>
            <a:ext cx="1978240" cy="1978240"/>
          </a:xfrm>
          <a:custGeom>
            <a:avLst/>
            <a:gdLst/>
            <a:ahLst/>
            <a:cxnLst/>
            <a:rect r="r" b="b" t="t" l="l"/>
            <a:pathLst>
              <a:path h="1978240" w="1978240">
                <a:moveTo>
                  <a:pt x="0" y="0"/>
                </a:moveTo>
                <a:lnTo>
                  <a:pt x="1978240" y="0"/>
                </a:lnTo>
                <a:lnTo>
                  <a:pt x="1978240" y="1978240"/>
                </a:lnTo>
                <a:lnTo>
                  <a:pt x="0" y="1978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0194128" y="2826195"/>
            <a:ext cx="2108795" cy="2108795"/>
          </a:xfrm>
          <a:custGeom>
            <a:avLst/>
            <a:gdLst/>
            <a:ahLst/>
            <a:cxnLst/>
            <a:rect r="r" b="b" t="t" l="l"/>
            <a:pathLst>
              <a:path h="2108795" w="2108795">
                <a:moveTo>
                  <a:pt x="0" y="0"/>
                </a:moveTo>
                <a:lnTo>
                  <a:pt x="2108794" y="0"/>
                </a:lnTo>
                <a:lnTo>
                  <a:pt x="2108794" y="2108795"/>
                </a:lnTo>
                <a:lnTo>
                  <a:pt x="0" y="21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14343199" y="3314286"/>
            <a:ext cx="2224107" cy="2224107"/>
          </a:xfrm>
          <a:custGeom>
            <a:avLst/>
            <a:gdLst/>
            <a:ahLst/>
            <a:cxnLst/>
            <a:rect r="r" b="b" t="t" l="l"/>
            <a:pathLst>
              <a:path h="2224107" w="2224107">
                <a:moveTo>
                  <a:pt x="0" y="0"/>
                </a:moveTo>
                <a:lnTo>
                  <a:pt x="2224108" y="0"/>
                </a:lnTo>
                <a:lnTo>
                  <a:pt x="2224108" y="2224107"/>
                </a:lnTo>
                <a:lnTo>
                  <a:pt x="0" y="2224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7" id="47"/>
          <p:cNvSpPr txBox="true"/>
          <p:nvPr/>
        </p:nvSpPr>
        <p:spPr>
          <a:xfrm rot="0">
            <a:off x="1423528" y="2035771"/>
            <a:ext cx="3487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</a:t>
            </a:r>
          </a:p>
        </p:txBody>
      </p:sp>
      <p:sp>
        <p:nvSpPr>
          <p:cNvPr name="TextBox 48" id="48"/>
          <p:cNvSpPr txBox="true"/>
          <p:nvPr/>
        </p:nvSpPr>
        <p:spPr>
          <a:xfrm rot="60000">
            <a:off x="9839888" y="2035776"/>
            <a:ext cx="7978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632578" y="2581518"/>
            <a:ext cx="3487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046034" y="2581518"/>
            <a:ext cx="3487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4394" y="5134864"/>
            <a:ext cx="26716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Nike Run Club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78523" y="5134864"/>
            <a:ext cx="157326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Runnect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311272" y="5680611"/>
            <a:ext cx="12337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Strava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906894" y="5680611"/>
            <a:ext cx="10516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런데이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32150" y="6441587"/>
            <a:ext cx="3401194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플랜 러닝 가이드 제공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챌린지 배지 기능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기록 아카이빙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웨어러블 기기와의 호환, 별도의조작 없이 중지/재개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47928" y="6441587"/>
            <a:ext cx="320385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나만의 코스 그리기 및 다른 유저 코스 스크랩 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 따라 달리기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343917" y="6830171"/>
            <a:ext cx="3401194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라이딩 요가 하이킹 등의 운동 기록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위치 기반</a:t>
            </a: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경로 추천(유료)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챌린지 달성에 따른 배지 기능 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크루 가입 및 크루 회원 간의   운동 기록 조회 기능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674356" y="6987334"/>
            <a:ext cx="35046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시 풀 보이스 트레이닝 제공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맞춤형 달리기 플랜 제공 </a:t>
            </a: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친구 등록하여 친구의 기록 확인</a:t>
            </a:r>
          </a:p>
        </p:txBody>
      </p:sp>
      <p:sp>
        <p:nvSpPr>
          <p:cNvPr name="AutoShape 59" id="59"/>
          <p:cNvSpPr/>
          <p:nvPr/>
        </p:nvSpPr>
        <p:spPr>
          <a:xfrm>
            <a:off x="4745611" y="942975"/>
            <a:ext cx="12815314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0" id="60"/>
          <p:cNvSpPr txBox="true"/>
          <p:nvPr/>
        </p:nvSpPr>
        <p:spPr>
          <a:xfrm rot="0">
            <a:off x="1028700" y="565150"/>
            <a:ext cx="30884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선행 기술 사례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44470" y="2708240"/>
            <a:ext cx="2455146" cy="2455146"/>
          </a:xfrm>
          <a:custGeom>
            <a:avLst/>
            <a:gdLst/>
            <a:ahLst/>
            <a:cxnLst/>
            <a:rect r="r" b="b" t="t" l="l"/>
            <a:pathLst>
              <a:path h="2455146" w="2455146">
                <a:moveTo>
                  <a:pt x="0" y="0"/>
                </a:moveTo>
                <a:lnTo>
                  <a:pt x="2455146" y="0"/>
                </a:lnTo>
                <a:lnTo>
                  <a:pt x="2455146" y="2455146"/>
                </a:lnTo>
                <a:lnTo>
                  <a:pt x="0" y="2455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99616" y="2708240"/>
            <a:ext cx="2450806" cy="2450806"/>
          </a:xfrm>
          <a:custGeom>
            <a:avLst/>
            <a:gdLst/>
            <a:ahLst/>
            <a:cxnLst/>
            <a:rect r="r" b="b" t="t" l="l"/>
            <a:pathLst>
              <a:path h="2450806" w="2450806">
                <a:moveTo>
                  <a:pt x="0" y="0"/>
                </a:moveTo>
                <a:lnTo>
                  <a:pt x="2450806" y="0"/>
                </a:lnTo>
                <a:lnTo>
                  <a:pt x="2450806" y="2450806"/>
                </a:lnTo>
                <a:lnTo>
                  <a:pt x="0" y="245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4470" y="5159046"/>
            <a:ext cx="2455146" cy="2419714"/>
          </a:xfrm>
          <a:custGeom>
            <a:avLst/>
            <a:gdLst/>
            <a:ahLst/>
            <a:cxnLst/>
            <a:rect r="r" b="b" t="t" l="l"/>
            <a:pathLst>
              <a:path h="2419714" w="2455146">
                <a:moveTo>
                  <a:pt x="0" y="0"/>
                </a:moveTo>
                <a:lnTo>
                  <a:pt x="2455146" y="0"/>
                </a:lnTo>
                <a:lnTo>
                  <a:pt x="2455146" y="2419714"/>
                </a:lnTo>
                <a:lnTo>
                  <a:pt x="0" y="241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2" r="0" b="-732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99616" y="5163386"/>
            <a:ext cx="2450806" cy="2415374"/>
          </a:xfrm>
          <a:custGeom>
            <a:avLst/>
            <a:gdLst/>
            <a:ahLst/>
            <a:cxnLst/>
            <a:rect r="r" b="b" t="t" l="l"/>
            <a:pathLst>
              <a:path h="2415374" w="2450806">
                <a:moveTo>
                  <a:pt x="0" y="0"/>
                </a:moveTo>
                <a:lnTo>
                  <a:pt x="2450806" y="0"/>
                </a:lnTo>
                <a:lnTo>
                  <a:pt x="2450806" y="2415374"/>
                </a:lnTo>
                <a:lnTo>
                  <a:pt x="0" y="24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33" r="0" b="-733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648895" y="2587552"/>
            <a:ext cx="7610405" cy="5129907"/>
            <a:chOff x="0" y="0"/>
            <a:chExt cx="1679070" cy="1131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9071" cy="1131803"/>
            </a:xfrm>
            <a:custGeom>
              <a:avLst/>
              <a:gdLst/>
              <a:ahLst/>
              <a:cxnLst/>
              <a:rect r="r" b="b" t="t" l="l"/>
              <a:pathLst>
                <a:path h="1131803" w="1679071">
                  <a:moveTo>
                    <a:pt x="33570" y="0"/>
                  </a:moveTo>
                  <a:lnTo>
                    <a:pt x="1645500" y="0"/>
                  </a:lnTo>
                  <a:cubicBezTo>
                    <a:pt x="1654404" y="0"/>
                    <a:pt x="1662942" y="3537"/>
                    <a:pt x="1669238" y="9833"/>
                  </a:cubicBezTo>
                  <a:cubicBezTo>
                    <a:pt x="1675534" y="16128"/>
                    <a:pt x="1679071" y="24667"/>
                    <a:pt x="1679071" y="33570"/>
                  </a:cubicBezTo>
                  <a:lnTo>
                    <a:pt x="1679071" y="1098232"/>
                  </a:lnTo>
                  <a:cubicBezTo>
                    <a:pt x="1679071" y="1107136"/>
                    <a:pt x="1675534" y="1115674"/>
                    <a:pt x="1669238" y="1121970"/>
                  </a:cubicBezTo>
                  <a:cubicBezTo>
                    <a:pt x="1662942" y="1128266"/>
                    <a:pt x="1654404" y="1131803"/>
                    <a:pt x="1645500" y="1131803"/>
                  </a:cubicBezTo>
                  <a:lnTo>
                    <a:pt x="33570" y="1131803"/>
                  </a:lnTo>
                  <a:cubicBezTo>
                    <a:pt x="24667" y="1131803"/>
                    <a:pt x="16128" y="1128266"/>
                    <a:pt x="9833" y="1121970"/>
                  </a:cubicBezTo>
                  <a:cubicBezTo>
                    <a:pt x="3537" y="1115674"/>
                    <a:pt x="0" y="1107136"/>
                    <a:pt x="0" y="1098232"/>
                  </a:cubicBezTo>
                  <a:lnTo>
                    <a:pt x="0" y="33570"/>
                  </a:lnTo>
                  <a:cubicBezTo>
                    <a:pt x="0" y="24667"/>
                    <a:pt x="3537" y="16128"/>
                    <a:pt x="9833" y="9833"/>
                  </a:cubicBezTo>
                  <a:cubicBezTo>
                    <a:pt x="16128" y="3537"/>
                    <a:pt x="24667" y="0"/>
                    <a:pt x="335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9070" cy="1169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67648" y="4901572"/>
            <a:ext cx="1064022" cy="523628"/>
          </a:xfrm>
          <a:custGeom>
            <a:avLst/>
            <a:gdLst/>
            <a:ahLst/>
            <a:cxnLst/>
            <a:rect r="r" b="b" t="t" l="l"/>
            <a:pathLst>
              <a:path h="523628" w="1064022">
                <a:moveTo>
                  <a:pt x="0" y="0"/>
                </a:moveTo>
                <a:lnTo>
                  <a:pt x="1064022" y="0"/>
                </a:lnTo>
                <a:lnTo>
                  <a:pt x="1064022" y="523628"/>
                </a:lnTo>
                <a:lnTo>
                  <a:pt x="0" y="52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94278" y="2766365"/>
            <a:ext cx="6919639" cy="495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Strava의 경우 현재 위치 기반으로 코스를  추천하지만, 사용자들이 자신에게 맞는       코스를 선택하는 데 어려움이 있음 </a:t>
            </a:r>
          </a:p>
          <a:p>
            <a:pPr algn="l">
              <a:lnSpc>
                <a:spcPts val="1820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앱들은 </a:t>
            </a:r>
            <a:r>
              <a:rPr lang="en-US" sz="2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러닝 기록 조회에 집중, 러너들 간의 소통과 장비, 행사 관련 정보 공유 등   사용자 커뮤니티 기능이 활성화되지 않음</a:t>
            </a:r>
          </a:p>
          <a:p>
            <a:pPr algn="l">
              <a:lnSpc>
                <a:spcPts val="181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한국어 지원과 무료 서비스의 부족</a:t>
            </a:r>
          </a:p>
          <a:p>
            <a:pPr algn="l">
              <a:lnSpc>
                <a:spcPts val="181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정보를 반영하지 못함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AutoShape 12" id="12"/>
          <p:cNvSpPr/>
          <p:nvPr/>
        </p:nvSpPr>
        <p:spPr>
          <a:xfrm>
            <a:off x="5325019" y="942975"/>
            <a:ext cx="12235906" cy="9525"/>
          </a:xfrm>
          <a:prstGeom prst="line">
            <a:avLst/>
          </a:prstGeom>
          <a:ln cap="flat" w="19050">
            <a:solidFill>
              <a:srgbClr val="0F71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565150"/>
            <a:ext cx="3555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앱의 문제점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DAGTCG7xZ4Q</dc:identifier>
  <dcterms:modified xsi:type="dcterms:W3CDTF">2011-08-01T06:04:30Z</dcterms:modified>
  <cp:revision>1</cp:revision>
  <dc:title>Business Plan</dc:title>
</cp:coreProperties>
</file>